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2"/>
  </p:normalViewPr>
  <p:slideViewPr>
    <p:cSldViewPr>
      <p:cViewPr varScale="1">
        <p:scale>
          <a:sx n="106" d="100"/>
          <a:sy n="106" d="100"/>
        </p:scale>
        <p:origin x="792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88952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7647" y="1438668"/>
            <a:ext cx="5593080" cy="190498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6288023" y="4212335"/>
            <a:ext cx="5636260" cy="0"/>
          </a:xfrm>
          <a:custGeom>
            <a:avLst/>
            <a:gdLst/>
            <a:ahLst/>
            <a:cxnLst/>
            <a:rect l="l" t="t" r="r" b="b"/>
            <a:pathLst>
              <a:path w="5636259">
                <a:moveTo>
                  <a:pt x="0" y="0"/>
                </a:moveTo>
                <a:lnTo>
                  <a:pt x="5635752" y="0"/>
                </a:lnTo>
              </a:path>
            </a:pathLst>
          </a:custGeom>
          <a:ln w="6095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-203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9858" y="2520818"/>
            <a:ext cx="9892283" cy="511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992" y="2839834"/>
            <a:ext cx="11504015" cy="2121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9.png"/><Relationship Id="rId18" Type="http://schemas.openxmlformats.org/officeDocument/2006/relationships/image" Target="../media/image114.png"/><Relationship Id="rId26" Type="http://schemas.openxmlformats.org/officeDocument/2006/relationships/image" Target="../media/image122.png"/><Relationship Id="rId39" Type="http://schemas.openxmlformats.org/officeDocument/2006/relationships/image" Target="../media/image7.png"/><Relationship Id="rId21" Type="http://schemas.openxmlformats.org/officeDocument/2006/relationships/image" Target="../media/image117.png"/><Relationship Id="rId34" Type="http://schemas.openxmlformats.org/officeDocument/2006/relationships/image" Target="../media/image130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113.png"/><Relationship Id="rId25" Type="http://schemas.openxmlformats.org/officeDocument/2006/relationships/image" Target="../media/image121.png"/><Relationship Id="rId33" Type="http://schemas.openxmlformats.org/officeDocument/2006/relationships/image" Target="../media/image129.png"/><Relationship Id="rId38" Type="http://schemas.openxmlformats.org/officeDocument/2006/relationships/image" Target="../media/image134.png"/><Relationship Id="rId2" Type="http://schemas.openxmlformats.org/officeDocument/2006/relationships/image" Target="../media/image3.png"/><Relationship Id="rId16" Type="http://schemas.openxmlformats.org/officeDocument/2006/relationships/image" Target="../media/image112.png"/><Relationship Id="rId20" Type="http://schemas.openxmlformats.org/officeDocument/2006/relationships/image" Target="../media/image116.png"/><Relationship Id="rId29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24" Type="http://schemas.openxmlformats.org/officeDocument/2006/relationships/image" Target="../media/image120.png"/><Relationship Id="rId32" Type="http://schemas.openxmlformats.org/officeDocument/2006/relationships/image" Target="../media/image128.png"/><Relationship Id="rId37" Type="http://schemas.openxmlformats.org/officeDocument/2006/relationships/image" Target="../media/image133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23" Type="http://schemas.openxmlformats.org/officeDocument/2006/relationships/image" Target="../media/image119.png"/><Relationship Id="rId28" Type="http://schemas.openxmlformats.org/officeDocument/2006/relationships/image" Target="../media/image124.png"/><Relationship Id="rId36" Type="http://schemas.openxmlformats.org/officeDocument/2006/relationships/image" Target="../media/image132.png"/><Relationship Id="rId10" Type="http://schemas.openxmlformats.org/officeDocument/2006/relationships/image" Target="../media/image106.png"/><Relationship Id="rId19" Type="http://schemas.openxmlformats.org/officeDocument/2006/relationships/image" Target="../media/image115.png"/><Relationship Id="rId31" Type="http://schemas.openxmlformats.org/officeDocument/2006/relationships/image" Target="../media/image127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Relationship Id="rId22" Type="http://schemas.openxmlformats.org/officeDocument/2006/relationships/image" Target="../media/image118.png"/><Relationship Id="rId27" Type="http://schemas.openxmlformats.org/officeDocument/2006/relationships/image" Target="../media/image123.png"/><Relationship Id="rId30" Type="http://schemas.openxmlformats.org/officeDocument/2006/relationships/image" Target="../media/image126.png"/><Relationship Id="rId35" Type="http://schemas.openxmlformats.org/officeDocument/2006/relationships/image" Target="../media/image131.png"/><Relationship Id="rId8" Type="http://schemas.openxmlformats.org/officeDocument/2006/relationships/image" Target="../media/image104.png"/><Relationship Id="rId3" Type="http://schemas.openxmlformats.org/officeDocument/2006/relationships/image" Target="../media/image9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21" Type="http://schemas.openxmlformats.org/officeDocument/2006/relationships/image" Target="../media/image31.pn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50" Type="http://schemas.openxmlformats.org/officeDocument/2006/relationships/image" Target="../media/image60.pn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6" Type="http://schemas.openxmlformats.org/officeDocument/2006/relationships/image" Target="../media/image26.png"/><Relationship Id="rId29" Type="http://schemas.openxmlformats.org/officeDocument/2006/relationships/image" Target="../media/image39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31" Type="http://schemas.openxmlformats.org/officeDocument/2006/relationships/image" Target="../media/image41.png"/><Relationship Id="rId44" Type="http://schemas.openxmlformats.org/officeDocument/2006/relationships/image" Target="../media/image54.png"/><Relationship Id="rId52" Type="http://schemas.openxmlformats.org/officeDocument/2006/relationships/image" Target="../media/image7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8" Type="http://schemas.openxmlformats.org/officeDocument/2006/relationships/image" Target="../media/image18.png"/><Relationship Id="rId51" Type="http://schemas.openxmlformats.org/officeDocument/2006/relationships/image" Target="../media/image61.png"/><Relationship Id="rId3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20" Type="http://schemas.openxmlformats.org/officeDocument/2006/relationships/image" Target="../media/image30.png"/><Relationship Id="rId41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7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3.png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object 2"/>
          <p:cNvGrpSpPr/>
          <p:nvPr/>
        </p:nvGrpSpPr>
        <p:grpSpPr>
          <a:xfrm>
            <a:off x="2540" y="0"/>
            <a:ext cx="12189460" cy="6858000"/>
            <a:chOff x="0" y="0"/>
            <a:chExt cx="12189460" cy="6858000"/>
          </a:xfrm>
        </p:grpSpPr>
        <p:pic>
          <p:nvPicPr>
            <p:cNvPr id="16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88952" cy="6857999"/>
            </a:xfrm>
            <a:prstGeom prst="rect">
              <a:avLst/>
            </a:prstGeom>
          </p:spPr>
        </p:pic>
        <p:sp>
          <p:nvSpPr>
            <p:cNvPr id="17" name="object 4"/>
            <p:cNvSpPr/>
            <p:nvPr/>
          </p:nvSpPr>
          <p:spPr>
            <a:xfrm>
              <a:off x="6288023" y="4212335"/>
              <a:ext cx="5636260" cy="0"/>
            </a:xfrm>
            <a:custGeom>
              <a:avLst/>
              <a:gdLst/>
              <a:ahLst/>
              <a:cxnLst/>
              <a:rect l="l" t="t" r="r" b="b"/>
              <a:pathLst>
                <a:path w="5636259">
                  <a:moveTo>
                    <a:pt x="0" y="0"/>
                  </a:moveTo>
                  <a:lnTo>
                    <a:pt x="5635752" y="0"/>
                  </a:lnTo>
                </a:path>
              </a:pathLst>
            </a:custGeom>
            <a:ln w="6095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648200" y="5029200"/>
            <a:ext cx="72196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Proxima Nova Cn Rg" pitchFamily="50" charset="0"/>
              </a:rPr>
              <a:t>One-Stop Direct-to-Market Food &amp;</a:t>
            </a:r>
          </a:p>
          <a:p>
            <a:pPr algn="r"/>
            <a:r>
              <a:rPr lang="en-US" sz="2800" dirty="0">
                <a:solidFill>
                  <a:schemeClr val="bg1"/>
                </a:solidFill>
                <a:latin typeface="Proxima Nova Cn Rg" pitchFamily="50" charset="0"/>
              </a:rPr>
              <a:t>Pharmaceutical Product Manufacturing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34448" y="1828800"/>
            <a:ext cx="539282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SI PHARMA</a:t>
            </a:r>
          </a:p>
          <a:p>
            <a:pPr algn="r"/>
            <a:r>
              <a:rPr lang="en-US" sz="7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PTE LTD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88748" cy="98755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5780" y="210730"/>
            <a:ext cx="865581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Roboto Slab" pitchFamily="2" charset="0"/>
                <a:ea typeface="Roboto Slab" pitchFamily="2" charset="0"/>
                <a:cs typeface="Times New Roman"/>
              </a:rPr>
              <a:t>SACHA INCHI OIL PRODUCT</a:t>
            </a:r>
            <a:endParaRPr sz="400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12188748" cy="68579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6931" y="1295400"/>
            <a:ext cx="1078992" cy="158191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61423" y="3119059"/>
            <a:ext cx="1127125" cy="257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00" b="1" spc="-10" dirty="0">
                <a:solidFill>
                  <a:srgbClr val="454545"/>
                </a:solidFill>
                <a:latin typeface="Arial"/>
                <a:cs typeface="Arial"/>
              </a:rPr>
              <a:t>Heart</a:t>
            </a:r>
            <a:r>
              <a:rPr sz="1500" b="1" spc="-8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20" dirty="0">
                <a:solidFill>
                  <a:srgbClr val="454545"/>
                </a:solidFill>
                <a:latin typeface="Arial"/>
                <a:cs typeface="Arial"/>
              </a:rPr>
              <a:t>Health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1295400"/>
            <a:ext cx="12188825" cy="5562600"/>
            <a:chOff x="0" y="1295400"/>
            <a:chExt cx="12188825" cy="556260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1459" y="2791967"/>
              <a:ext cx="198119" cy="19812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8203" y="1456944"/>
              <a:ext cx="487680" cy="69494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12516" y="1295400"/>
              <a:ext cx="1078979" cy="10789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71596" y="1524000"/>
              <a:ext cx="579119" cy="6522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12388" y="2377439"/>
              <a:ext cx="21323" cy="4998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27044" y="2791967"/>
              <a:ext cx="198120" cy="1981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46700" y="1295400"/>
              <a:ext cx="1082039" cy="158191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72252" y="1514856"/>
              <a:ext cx="652259" cy="65227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61228" y="2791967"/>
              <a:ext cx="198120" cy="1981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348525" y="1295400"/>
              <a:ext cx="1078992" cy="15819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763052" y="2791967"/>
              <a:ext cx="198120" cy="19812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37501" y="1502676"/>
              <a:ext cx="652259" cy="65225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549180" y="1319783"/>
              <a:ext cx="1078992" cy="154533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963708" y="2819412"/>
              <a:ext cx="198120" cy="19505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780828" y="1527047"/>
              <a:ext cx="652259" cy="65227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03884" y="3907535"/>
              <a:ext cx="1078991" cy="154533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18411" y="5404103"/>
              <a:ext cx="198119" cy="19811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38579" y="4096511"/>
              <a:ext cx="591312" cy="65227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709468" y="3907535"/>
              <a:ext cx="1082027" cy="154533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493060" y="5836920"/>
              <a:ext cx="1584947" cy="1341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123996" y="5404103"/>
              <a:ext cx="198119" cy="19811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925876" y="4105655"/>
              <a:ext cx="652271" cy="65227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940604" y="3907535"/>
              <a:ext cx="1078991" cy="154533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882692" y="5836932"/>
              <a:ext cx="1200912" cy="36879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355132" y="5404103"/>
              <a:ext cx="198120" cy="19811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193588" y="4151376"/>
              <a:ext cx="652272" cy="5608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342428" y="3907535"/>
              <a:ext cx="1082040" cy="154533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567980" y="4130039"/>
              <a:ext cx="652272" cy="65227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756956" y="5404103"/>
              <a:ext cx="198120" cy="19811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9543084" y="3907535"/>
              <a:ext cx="1078992" cy="154533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9957613" y="5404103"/>
              <a:ext cx="198120" cy="19811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789972" y="4114800"/>
              <a:ext cx="603503" cy="65227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0960404" y="1773936"/>
              <a:ext cx="566915" cy="566927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076228" y="1901951"/>
              <a:ext cx="320040" cy="29565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033556" y="3825252"/>
              <a:ext cx="569976" cy="569963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1182908" y="3938016"/>
              <a:ext cx="304800" cy="3048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0" y="6522720"/>
              <a:ext cx="12188748" cy="335279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2560870" y="3119059"/>
            <a:ext cx="1278890" cy="490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75590">
              <a:lnSpc>
                <a:spcPct val="101600"/>
              </a:lnSpc>
              <a:spcBef>
                <a:spcPts val="95"/>
              </a:spcBef>
            </a:pPr>
            <a:r>
              <a:rPr sz="1500" b="1" spc="-40" dirty="0">
                <a:solidFill>
                  <a:srgbClr val="454545"/>
                </a:solidFill>
                <a:latin typeface="Arial"/>
                <a:cs typeface="Arial"/>
              </a:rPr>
              <a:t>Immune </a:t>
            </a:r>
            <a:r>
              <a:rPr sz="1500" b="1" spc="-3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114" dirty="0">
                <a:solidFill>
                  <a:srgbClr val="454545"/>
                </a:solidFill>
                <a:latin typeface="Arial"/>
                <a:cs typeface="Arial"/>
              </a:rPr>
              <a:t>S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ystem</a:t>
            </a: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20" dirty="0">
                <a:solidFill>
                  <a:srgbClr val="454545"/>
                </a:solidFill>
                <a:latin typeface="Arial"/>
                <a:cs typeface="Arial"/>
              </a:rPr>
              <a:t>Health</a:t>
            </a:r>
            <a:endParaRPr sz="15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1637475" y="6578662"/>
            <a:ext cx="198755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9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582455" y="3079434"/>
            <a:ext cx="1738630" cy="4902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Powerful</a:t>
            </a:r>
            <a:endParaRPr sz="15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500" b="1" spc="-40" dirty="0">
                <a:solidFill>
                  <a:srgbClr val="454545"/>
                </a:solidFill>
                <a:latin typeface="Arial"/>
                <a:cs typeface="Arial"/>
              </a:rPr>
              <a:t>Anti-Cancer</a:t>
            </a: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Activity</a:t>
            </a:r>
            <a:endParaRPr sz="15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099630" y="3119059"/>
            <a:ext cx="1506855" cy="490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7180" marR="5080" indent="-285115">
              <a:lnSpc>
                <a:spcPct val="101600"/>
              </a:lnSpc>
              <a:spcBef>
                <a:spcPts val="95"/>
              </a:spcBef>
            </a:pPr>
            <a:r>
              <a:rPr sz="1500" b="1" spc="-95" dirty="0">
                <a:solidFill>
                  <a:srgbClr val="454545"/>
                </a:solidFill>
                <a:latin typeface="Arial"/>
                <a:cs typeface="Arial"/>
              </a:rPr>
              <a:t>S</a:t>
            </a: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kin</a:t>
            </a: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Moisturising  </a:t>
            </a:r>
            <a:r>
              <a:rPr sz="1500" b="1" spc="-55" dirty="0">
                <a:solidFill>
                  <a:srgbClr val="454545"/>
                </a:solidFill>
                <a:latin typeface="Arial"/>
                <a:cs typeface="Arial"/>
              </a:rPr>
              <a:t>(Emollient)</a:t>
            </a:r>
            <a:endParaRPr sz="15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044715" y="3174758"/>
            <a:ext cx="2256155" cy="4902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Antioxidant </a:t>
            </a:r>
            <a:r>
              <a:rPr sz="1500" b="1" spc="-100" dirty="0">
                <a:solidFill>
                  <a:srgbClr val="454545"/>
                </a:solidFill>
                <a:latin typeface="Arial"/>
                <a:cs typeface="Arial"/>
              </a:rPr>
              <a:t>&amp;</a:t>
            </a:r>
            <a:endParaRPr sz="15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Anti-Inflammatory</a:t>
            </a:r>
            <a:r>
              <a:rPr sz="1500" b="1" spc="-40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Activity</a:t>
            </a:r>
            <a:endParaRPr sz="15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79095" y="5762009"/>
            <a:ext cx="1283970" cy="257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00" b="1" spc="-95" dirty="0">
                <a:solidFill>
                  <a:srgbClr val="454545"/>
                </a:solidFill>
                <a:latin typeface="Arial"/>
                <a:cs typeface="Arial"/>
              </a:rPr>
              <a:t>B</a:t>
            </a: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rain</a:t>
            </a: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Function</a:t>
            </a:r>
            <a:endParaRPr sz="15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885020" y="5762009"/>
            <a:ext cx="2025014" cy="490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94945">
              <a:lnSpc>
                <a:spcPct val="101600"/>
              </a:lnSpc>
              <a:spcBef>
                <a:spcPts val="95"/>
              </a:spcBef>
            </a:pPr>
            <a:r>
              <a:rPr sz="1500" b="1" spc="-40" dirty="0">
                <a:solidFill>
                  <a:srgbClr val="454545"/>
                </a:solidFill>
                <a:latin typeface="Arial"/>
                <a:cs typeface="Arial"/>
              </a:rPr>
              <a:t>Detoxification (e.g. </a:t>
            </a:r>
            <a:r>
              <a:rPr sz="1500" b="1" spc="-3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cleanses</a:t>
            </a: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40" dirty="0">
                <a:solidFill>
                  <a:srgbClr val="454545"/>
                </a:solidFill>
                <a:latin typeface="Arial"/>
                <a:cs typeface="Arial"/>
              </a:rPr>
              <a:t>heavy</a:t>
            </a: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50" dirty="0">
                <a:solidFill>
                  <a:srgbClr val="454545"/>
                </a:solidFill>
                <a:latin typeface="Arial"/>
                <a:cs typeface="Arial"/>
              </a:rPr>
              <a:t>metals)</a:t>
            </a:r>
            <a:endParaRPr sz="15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526031" y="5768098"/>
            <a:ext cx="1270000" cy="490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890">
              <a:lnSpc>
                <a:spcPct val="101600"/>
              </a:lnSpc>
              <a:spcBef>
                <a:spcPts val="95"/>
              </a:spcBef>
            </a:pP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Healthy </a:t>
            </a:r>
            <a:r>
              <a:rPr sz="1500" b="1" spc="-35" dirty="0">
                <a:solidFill>
                  <a:srgbClr val="454545"/>
                </a:solidFill>
                <a:latin typeface="Arial"/>
                <a:cs typeface="Arial"/>
              </a:rPr>
              <a:t>Cell </a:t>
            </a:r>
            <a:r>
              <a:rPr sz="1500" b="1" spc="-100" dirty="0">
                <a:solidFill>
                  <a:srgbClr val="454545"/>
                </a:solidFill>
                <a:latin typeface="Arial"/>
                <a:cs typeface="Arial"/>
              </a:rPr>
              <a:t>&amp; </a:t>
            </a:r>
            <a:r>
              <a:rPr sz="1500" b="1" spc="-40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60" dirty="0">
                <a:solidFill>
                  <a:srgbClr val="454545"/>
                </a:solidFill>
                <a:latin typeface="Arial"/>
                <a:cs typeface="Arial"/>
              </a:rPr>
              <a:t>Tissue</a:t>
            </a:r>
            <a:r>
              <a:rPr sz="1500" b="1" spc="-25" dirty="0">
                <a:solidFill>
                  <a:srgbClr val="454545"/>
                </a:solidFill>
                <a:latin typeface="Arial"/>
                <a:cs typeface="Arial"/>
              </a:rPr>
              <a:t> </a:t>
            </a:r>
            <a:r>
              <a:rPr sz="1500" b="1" spc="-45" dirty="0">
                <a:solidFill>
                  <a:srgbClr val="454545"/>
                </a:solidFill>
                <a:latin typeface="Arial"/>
                <a:cs typeface="Arial"/>
              </a:rPr>
              <a:t>Growth</a:t>
            </a:r>
            <a:endParaRPr sz="1500">
              <a:latin typeface="Arial"/>
              <a:cs typeface="Arial"/>
            </a:endParaRPr>
          </a:p>
        </p:txBody>
      </p:sp>
      <p:sp>
        <p:nvSpPr>
          <p:cNvPr id="55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53" y="0"/>
            <a:ext cx="12188947" cy="6858000"/>
            <a:chOff x="-2281" y="0"/>
            <a:chExt cx="12188947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281" y="0"/>
              <a:ext cx="12188947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0226" y="0"/>
              <a:ext cx="5806439" cy="6857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53705" y="4123943"/>
              <a:ext cx="225551" cy="225551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49858" y="2520818"/>
            <a:ext cx="10508742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379210">
              <a:lnSpc>
                <a:spcPct val="100000"/>
              </a:lnSpc>
              <a:spcBef>
                <a:spcPts val="90"/>
              </a:spcBef>
            </a:pPr>
            <a:r>
              <a:rPr dirty="0"/>
              <a:t>SI PHARMA PTE LTD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848600" y="3898730"/>
            <a:ext cx="3200400" cy="450764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lang="en-GB" sz="2250" b="1" spc="-75" dirty="0" err="1">
                <a:solidFill>
                  <a:srgbClr val="FFFFFF"/>
                </a:solidFill>
                <a:latin typeface="Arial"/>
                <a:cs typeface="Arial"/>
              </a:rPr>
              <a:t>enquiry@si-pharma.com</a:t>
            </a:r>
            <a:endParaRPr sz="22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88952" cy="98755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34770" y="1359509"/>
            <a:ext cx="5607050" cy="365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8300"/>
              </a:lnSpc>
              <a:spcBef>
                <a:spcPts val="100"/>
              </a:spcBef>
            </a:pPr>
            <a:r>
              <a:rPr sz="1000" b="1" i="1" spc="-40" dirty="0">
                <a:solidFill>
                  <a:srgbClr val="383838"/>
                </a:solidFill>
                <a:latin typeface="Arial"/>
                <a:cs typeface="Arial"/>
              </a:rPr>
              <a:t>SI</a:t>
            </a:r>
            <a:r>
              <a:rPr sz="1000" b="1" i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i="1" spc="-15" dirty="0">
                <a:solidFill>
                  <a:srgbClr val="383838"/>
                </a:solidFill>
                <a:latin typeface="Arial"/>
                <a:cs typeface="Arial"/>
              </a:rPr>
              <a:t>Pharma Pte </a:t>
            </a:r>
            <a:r>
              <a:rPr sz="1000" b="1" i="1" spc="-50" dirty="0">
                <a:solidFill>
                  <a:srgbClr val="383838"/>
                </a:solidFill>
                <a:latin typeface="Arial"/>
                <a:cs typeface="Arial"/>
              </a:rPr>
              <a:t>Ltd</a:t>
            </a:r>
            <a:r>
              <a:rPr sz="1000" b="1" i="1" spc="-4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Singapore-based 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OEM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ODM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manufacturer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specialising in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active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development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production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food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pharmaceuticals.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processes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performed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full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compliance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industry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standards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safety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quality,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ranging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powder,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sachet,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softgel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gummies—technology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processes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have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developed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extensively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2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deliver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high-quality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12700" marR="5080" algn="just">
              <a:lnSpc>
                <a:spcPct val="108300"/>
              </a:lnSpc>
            </a:pP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With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extensive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production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capabilities in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Malaysia,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positioned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capitalise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on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financial,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global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production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resources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deliver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world-class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food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pharmaceutical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technology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solutions.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12700" marR="5715" algn="just">
              <a:lnSpc>
                <a:spcPct val="108300"/>
              </a:lnSpc>
            </a:pP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Supported by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strong 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R&amp;D,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 SI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focused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on developing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new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or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improved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combining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comprehensive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safety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long-term health studies 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stability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testing under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realistic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environmental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conditions.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12700" marR="5080" algn="just">
              <a:lnSpc>
                <a:spcPct val="108300"/>
              </a:lnSpc>
            </a:pP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Led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by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dedicated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team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years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experience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industry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supported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essential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production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resources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deliver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one-stop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solutions—from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conceptualisation, formulation,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packaging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design,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registration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legal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compliance,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logistics/delivery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deliver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ready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products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direct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market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under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brand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name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customers.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12700" marR="5080" algn="just">
              <a:lnSpc>
                <a:spcPct val="108300"/>
              </a:lnSpc>
            </a:pP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As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an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ISO,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80" dirty="0">
                <a:solidFill>
                  <a:srgbClr val="383838"/>
                </a:solidFill>
                <a:latin typeface="Arial MT"/>
                <a:cs typeface="Arial MT"/>
              </a:rPr>
              <a:t>GMP,</a:t>
            </a:r>
            <a:r>
              <a:rPr sz="1000" spc="-7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HACCP,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Halal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certified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manufacturer,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capable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scaling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up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production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while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ensuring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food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safety standards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legal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compliance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 the benefit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and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businesses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that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them.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086855" y="4651247"/>
            <a:ext cx="6080760" cy="1289685"/>
            <a:chOff x="6086855" y="4651247"/>
            <a:chExt cx="6080760" cy="128968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86855" y="4651247"/>
              <a:ext cx="2709672" cy="12893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84207" y="4660391"/>
              <a:ext cx="2883395" cy="124663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5979" y="210743"/>
            <a:ext cx="362642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Roboto Slab" pitchFamily="2" charset="0"/>
                <a:ea typeface="Roboto Slab" pitchFamily="2" charset="0"/>
                <a:cs typeface="Times New Roman"/>
              </a:rPr>
              <a:t>ABOUT US</a:t>
            </a:r>
            <a:endParaRPr sz="400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70746" y="5113477"/>
            <a:ext cx="440055" cy="8216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200" b="1" spc="-1075" dirty="0">
                <a:solidFill>
                  <a:srgbClr val="6CB9E8"/>
                </a:solidFill>
                <a:latin typeface="Times New Roman"/>
                <a:cs typeface="Times New Roman"/>
              </a:rPr>
              <a:t>&amp;</a:t>
            </a:r>
            <a:endParaRPr sz="52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508" y="1276985"/>
            <a:ext cx="12189460" cy="5581015"/>
            <a:chOff x="0" y="1277111"/>
            <a:chExt cx="12189460" cy="558101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58128" y="1277111"/>
              <a:ext cx="5477256" cy="304495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6522720"/>
              <a:ext cx="12188952" cy="33528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660681" y="6578674"/>
            <a:ext cx="175260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175" dirty="0">
                <a:solidFill>
                  <a:srgbClr val="FFFFFF"/>
                </a:solidFill>
                <a:latin typeface="Microsoft Sans Serif"/>
                <a:cs typeface="Microsoft Sans Serif"/>
              </a:rPr>
              <a:t>1</a:t>
            </a:r>
            <a:endParaRPr sz="1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0"/>
            <a:ext cx="12186285" cy="6858000"/>
            <a:chOff x="0" y="50"/>
            <a:chExt cx="1218628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53714" y="344464"/>
              <a:ext cx="8732520" cy="63642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0"/>
              <a:ext cx="6410270" cy="685794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50"/>
              <a:ext cx="12186230" cy="987539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6522760"/>
            <a:ext cx="12186230" cy="33523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30523" y="1671688"/>
            <a:ext cx="5366385" cy="3684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00"/>
              </a:spcBef>
            </a:pPr>
            <a:r>
              <a:rPr sz="3000" spc="15" dirty="0">
                <a:solidFill>
                  <a:srgbClr val="383838"/>
                </a:solidFill>
                <a:latin typeface="Microsoft Sans Serif"/>
                <a:cs typeface="Microsoft Sans Serif"/>
              </a:rPr>
              <a:t>VISION</a:t>
            </a:r>
            <a:endParaRPr sz="3000">
              <a:latin typeface="Microsoft Sans Serif"/>
              <a:cs typeface="Microsoft Sans Serif"/>
            </a:endParaRPr>
          </a:p>
          <a:p>
            <a:pPr marL="13970" marR="296545">
              <a:lnSpc>
                <a:spcPct val="108300"/>
              </a:lnSpc>
              <a:spcBef>
                <a:spcPts val="1070"/>
              </a:spcBef>
            </a:pP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Harnessing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nature’s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gifts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community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exceptional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service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quality,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commitment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bettering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lives.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000">
              <a:latin typeface="Arial MT"/>
              <a:cs typeface="Arial MT"/>
            </a:endParaRPr>
          </a:p>
          <a:p>
            <a:pPr marL="14604">
              <a:lnSpc>
                <a:spcPct val="100000"/>
              </a:lnSpc>
              <a:spcBef>
                <a:spcPts val="580"/>
              </a:spcBef>
            </a:pPr>
            <a:r>
              <a:rPr sz="3000" spc="10" dirty="0">
                <a:solidFill>
                  <a:srgbClr val="383838"/>
                </a:solidFill>
                <a:latin typeface="Microsoft Sans Serif"/>
                <a:cs typeface="Microsoft Sans Serif"/>
              </a:rPr>
              <a:t>MISSION</a:t>
            </a:r>
            <a:endParaRPr sz="30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460"/>
              </a:spcBef>
            </a:pPr>
            <a:r>
              <a:rPr sz="1000" spc="-160" dirty="0">
                <a:solidFill>
                  <a:srgbClr val="383838"/>
                </a:solidFill>
                <a:latin typeface="Arial MT"/>
                <a:cs typeface="Arial MT"/>
              </a:rPr>
              <a:t>T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play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an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active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role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improving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lives.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000">
              <a:latin typeface="Arial MT"/>
              <a:cs typeface="Arial MT"/>
            </a:endParaRPr>
          </a:p>
          <a:p>
            <a:pPr marL="12700" marR="61594">
              <a:lnSpc>
                <a:spcPct val="100000"/>
              </a:lnSpc>
              <a:spcBef>
                <a:spcPts val="850"/>
              </a:spcBef>
            </a:pP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For</a:t>
            </a:r>
            <a:r>
              <a:rPr sz="1000" b="1" spc="10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383838"/>
                </a:solidFill>
                <a:latin typeface="Arial"/>
                <a:cs typeface="Arial"/>
              </a:rPr>
              <a:t>the</a:t>
            </a:r>
            <a:r>
              <a:rPr sz="1000" b="1" spc="10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end-users:</a:t>
            </a:r>
            <a:r>
              <a:rPr sz="1000" b="1" spc="10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all</a:t>
            </a:r>
            <a:r>
              <a:rPr sz="1000" spc="1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about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bringing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safe</a:t>
            </a:r>
            <a:r>
              <a:rPr sz="1000" spc="1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quality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1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that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truly</a:t>
            </a:r>
            <a:r>
              <a:rPr sz="1000" spc="10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benefit</a:t>
            </a:r>
            <a:r>
              <a:rPr sz="1000" spc="1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2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end-users.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For</a:t>
            </a:r>
            <a:r>
              <a:rPr sz="1000" b="1" spc="4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383838"/>
                </a:solidFill>
                <a:latin typeface="Arial"/>
                <a:cs typeface="Arial"/>
              </a:rPr>
              <a:t>the</a:t>
            </a:r>
            <a:r>
              <a:rPr sz="1000" b="1" spc="4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35" dirty="0">
                <a:solidFill>
                  <a:srgbClr val="383838"/>
                </a:solidFill>
                <a:latin typeface="Arial"/>
                <a:cs typeface="Arial"/>
              </a:rPr>
              <a:t>farmers:</a:t>
            </a:r>
            <a:r>
              <a:rPr sz="1000" b="1" spc="5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dedicated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supporting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livelihood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farmers</a:t>
            </a:r>
            <a:r>
              <a:rPr sz="1000" spc="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through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ethical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sustainable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practices,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while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providing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access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resources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they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need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grow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thrive.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Arial MT"/>
              <a:cs typeface="Arial MT"/>
            </a:endParaRPr>
          </a:p>
          <a:p>
            <a:pPr marL="12700" marR="60960">
              <a:lnSpc>
                <a:spcPct val="100000"/>
              </a:lnSpc>
            </a:pP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For</a:t>
            </a:r>
            <a:r>
              <a:rPr sz="1000" b="1" spc="2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383838"/>
                </a:solidFill>
                <a:latin typeface="Arial"/>
                <a:cs typeface="Arial"/>
              </a:rPr>
              <a:t>the</a:t>
            </a:r>
            <a:r>
              <a:rPr sz="1000" b="1" spc="3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community:</a:t>
            </a:r>
            <a:r>
              <a:rPr sz="1000" b="1" spc="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committed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giving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back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society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through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charitable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giving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2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volunteering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meaningful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causes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uplift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well-being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community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as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whole.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636622" y="6578711"/>
            <a:ext cx="196850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2" name="object 7"/>
          <p:cNvSpPr txBox="1">
            <a:spLocks/>
          </p:cNvSpPr>
          <p:nvPr/>
        </p:nvSpPr>
        <p:spPr>
          <a:xfrm>
            <a:off x="335979" y="210743"/>
            <a:ext cx="362642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Times New Roman"/>
              </a:rPr>
              <a:t>ABOUT US</a:t>
            </a:r>
          </a:p>
        </p:txBody>
      </p:sp>
      <p:sp>
        <p:nvSpPr>
          <p:cNvPr id="13" name="object 12"/>
          <p:cNvSpPr txBox="1"/>
          <p:nvPr/>
        </p:nvSpPr>
        <p:spPr>
          <a:xfrm>
            <a:off x="334770" y="6578674"/>
            <a:ext cx="2560830" cy="414857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endParaRPr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0"/>
            <a:ext cx="12189460" cy="6858000"/>
            <a:chOff x="0" y="40"/>
            <a:chExt cx="1218946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0"/>
              <a:ext cx="12036552" cy="685794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52440"/>
              <a:ext cx="12188952" cy="670555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50"/>
              <a:ext cx="6486144" cy="685794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0"/>
              <a:ext cx="12188952" cy="98753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5979" y="210781"/>
            <a:ext cx="461702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Roboto Slab" pitchFamily="2" charset="0"/>
                <a:ea typeface="Roboto Slab" pitchFamily="2" charset="0"/>
                <a:cs typeface="Times New Roman"/>
              </a:rPr>
              <a:t>OUR SERVICES</a:t>
            </a:r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6522760"/>
            <a:ext cx="12188952" cy="33523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17519" y="1895547"/>
            <a:ext cx="5217795" cy="32943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4465">
              <a:lnSpc>
                <a:spcPct val="100000"/>
              </a:lnSpc>
              <a:spcBef>
                <a:spcPts val="100"/>
              </a:spcBef>
            </a:pPr>
            <a:r>
              <a:rPr sz="5500" b="1" spc="-434" dirty="0">
                <a:solidFill>
                  <a:srgbClr val="034563"/>
                </a:solidFill>
                <a:latin typeface="Arial"/>
                <a:cs typeface="Arial"/>
              </a:rPr>
              <a:t>R</a:t>
            </a:r>
            <a:r>
              <a:rPr sz="5500" b="1" spc="-300" dirty="0">
                <a:solidFill>
                  <a:srgbClr val="034563"/>
                </a:solidFill>
                <a:latin typeface="Arial"/>
                <a:cs typeface="Arial"/>
              </a:rPr>
              <a:t>ESEARCH</a:t>
            </a:r>
            <a:r>
              <a:rPr sz="5500" b="1" spc="-120" dirty="0">
                <a:solidFill>
                  <a:srgbClr val="034563"/>
                </a:solidFill>
                <a:latin typeface="Arial"/>
                <a:cs typeface="Arial"/>
              </a:rPr>
              <a:t> </a:t>
            </a:r>
            <a:r>
              <a:rPr sz="5500" b="1" spc="-250" dirty="0">
                <a:solidFill>
                  <a:srgbClr val="034563"/>
                </a:solidFill>
                <a:latin typeface="Arial"/>
                <a:cs typeface="Arial"/>
              </a:rPr>
              <a:t>&amp;  </a:t>
            </a:r>
            <a:r>
              <a:rPr sz="5500" b="1" spc="-215" dirty="0">
                <a:solidFill>
                  <a:srgbClr val="034563"/>
                </a:solidFill>
                <a:latin typeface="Arial"/>
                <a:cs typeface="Arial"/>
              </a:rPr>
              <a:t>DEVE</a:t>
            </a:r>
            <a:r>
              <a:rPr sz="5500" b="1" spc="-635" dirty="0">
                <a:solidFill>
                  <a:srgbClr val="034563"/>
                </a:solidFill>
                <a:latin typeface="Arial"/>
                <a:cs typeface="Arial"/>
              </a:rPr>
              <a:t>L</a:t>
            </a:r>
            <a:r>
              <a:rPr sz="5500" b="1" spc="-130" dirty="0">
                <a:solidFill>
                  <a:srgbClr val="034563"/>
                </a:solidFill>
                <a:latin typeface="Arial"/>
                <a:cs typeface="Arial"/>
              </a:rPr>
              <a:t>OPMENT</a:t>
            </a:r>
            <a:endParaRPr sz="5500">
              <a:latin typeface="Arial"/>
              <a:cs typeface="Arial"/>
            </a:endParaRPr>
          </a:p>
          <a:p>
            <a:pPr marL="29845" marR="5080" algn="just">
              <a:lnSpc>
                <a:spcPct val="108300"/>
              </a:lnSpc>
              <a:spcBef>
                <a:spcPts val="3435"/>
              </a:spcBef>
            </a:pP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Innovation,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insights,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entirely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novel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solutions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represent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hallmarks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progress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create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that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better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partners.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29845" marR="5080" algn="just">
              <a:lnSpc>
                <a:spcPct val="108300"/>
              </a:lnSpc>
            </a:pP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At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Pharma,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committed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strong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formulate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new products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improve their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safety,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stability,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cost-effectiveness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specific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food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ingredient,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supplement,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or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pharmaceutical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product.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undergoes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number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rigorous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processes,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including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long-term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health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studies,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scientific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chemical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analysis,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 design.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4777" y="6578711"/>
            <a:ext cx="191135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641180" y="6578711"/>
            <a:ext cx="194945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3</a:t>
            </a:r>
            <a:endParaRPr sz="1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88952" cy="98695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34777" y="1209547"/>
            <a:ext cx="11514455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8300"/>
              </a:lnSpc>
              <a:spcBef>
                <a:spcPts val="100"/>
              </a:spcBef>
            </a:pP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offers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comprehensive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OEM/ODM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services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following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extensive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process.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From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formulation,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development,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branding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marketing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planning,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ready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help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take their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plans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conceptualisation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market-ready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products.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can also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adapt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customise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OEM/ODM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formulations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by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after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evaluating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its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safety,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stability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viability.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47472" y="2919399"/>
            <a:ext cx="11488420" cy="1100455"/>
            <a:chOff x="347472" y="2919399"/>
            <a:chExt cx="11488420" cy="110045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7472" y="3916095"/>
              <a:ext cx="11487912" cy="518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2544" y="3498519"/>
              <a:ext cx="923544" cy="4663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3128" y="3605199"/>
              <a:ext cx="716267" cy="35966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6448" y="3059607"/>
              <a:ext cx="978407" cy="96011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3063" y="2919399"/>
              <a:ext cx="225552" cy="225551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270287" y="4097921"/>
            <a:ext cx="1564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34620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solidFill>
                  <a:srgbClr val="383838"/>
                </a:solidFill>
                <a:latin typeface="Trebuchet MS"/>
                <a:cs typeface="Trebuchet MS"/>
              </a:rPr>
              <a:t>P</a:t>
            </a:r>
            <a:r>
              <a:rPr sz="1200" b="1" spc="-120" dirty="0">
                <a:solidFill>
                  <a:srgbClr val="383838"/>
                </a:solidFill>
                <a:latin typeface="Trebuchet MS"/>
                <a:cs typeface="Trebuchet MS"/>
              </a:rPr>
              <a:t>roduct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Development 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(qualitative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210" dirty="0">
                <a:solidFill>
                  <a:srgbClr val="383838"/>
                </a:solidFill>
                <a:latin typeface="Trebuchet MS"/>
                <a:cs typeface="Trebuchet MS"/>
              </a:rPr>
              <a:t>&amp;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quantitative)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29270" y="2922092"/>
            <a:ext cx="148590" cy="2038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-160" dirty="0">
                <a:solidFill>
                  <a:srgbClr val="FFFFFF"/>
                </a:solidFill>
                <a:latin typeface="Arial MT"/>
                <a:cs typeface="Arial MT"/>
              </a:rPr>
              <a:t>01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62583" y="3666159"/>
            <a:ext cx="2045335" cy="1344295"/>
            <a:chOff x="862583" y="3666159"/>
            <a:chExt cx="2045335" cy="1344295"/>
          </a:xfrm>
        </p:grpSpPr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2583" y="3666159"/>
              <a:ext cx="268211" cy="27431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75103" y="3964863"/>
              <a:ext cx="923544" cy="46634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81783" y="3964863"/>
              <a:ext cx="716280" cy="35965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14727" y="3964863"/>
              <a:ext cx="847344" cy="42671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929383" y="3906951"/>
              <a:ext cx="978407" cy="6400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26208" y="4409871"/>
              <a:ext cx="15239" cy="46024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22575" y="4784775"/>
              <a:ext cx="225551" cy="22555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331719" y="3998391"/>
              <a:ext cx="204216" cy="259080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617484" y="3415423"/>
            <a:ext cx="184721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415">
              <a:lnSpc>
                <a:spcPct val="100000"/>
              </a:lnSpc>
              <a:spcBef>
                <a:spcPts val="100"/>
              </a:spcBef>
            </a:pPr>
            <a:r>
              <a:rPr sz="1200" b="1" spc="-155" dirty="0">
                <a:solidFill>
                  <a:srgbClr val="383838"/>
                </a:solidFill>
                <a:latin typeface="Trebuchet MS"/>
                <a:cs typeface="Trebuchet MS"/>
              </a:rPr>
              <a:t>L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aboratory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05" dirty="0">
                <a:solidFill>
                  <a:srgbClr val="383838"/>
                </a:solidFill>
                <a:latin typeface="Trebuchet MS"/>
                <a:cs typeface="Trebuchet MS"/>
              </a:rPr>
              <a:t>testing,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00" dirty="0">
                <a:solidFill>
                  <a:srgbClr val="383838"/>
                </a:solidFill>
                <a:latin typeface="Trebuchet MS"/>
                <a:cs typeface="Trebuchet MS"/>
              </a:rPr>
              <a:t>technology 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evaluation,</a:t>
            </a:r>
            <a:r>
              <a:rPr sz="1200" b="1" spc="-105" dirty="0">
                <a:solidFill>
                  <a:srgbClr val="383838"/>
                </a:solidFill>
                <a:latin typeface="Trebuchet MS"/>
                <a:cs typeface="Trebuchet MS"/>
              </a:rPr>
              <a:t> stability</a:t>
            </a:r>
            <a:r>
              <a:rPr sz="1200" b="1" spc="-10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verification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46921" y="4786064"/>
            <a:ext cx="173990" cy="2032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60" dirty="0">
                <a:solidFill>
                  <a:srgbClr val="FFFFFF"/>
                </a:solidFill>
                <a:latin typeface="Arial MT"/>
                <a:cs typeface="Arial MT"/>
              </a:rPr>
              <a:t>02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560064" y="2919399"/>
            <a:ext cx="981710" cy="1103630"/>
            <a:chOff x="3560064" y="2919399"/>
            <a:chExt cx="981710" cy="1103630"/>
          </a:xfrm>
        </p:grpSpPr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69208" y="3498519"/>
              <a:ext cx="926579" cy="46634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672840" y="3605199"/>
              <a:ext cx="713232" cy="35966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605784" y="3538143"/>
              <a:ext cx="850391" cy="42671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560064" y="3958767"/>
              <a:ext cx="981443" cy="6399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26408" y="3059607"/>
              <a:ext cx="15239" cy="46023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19728" y="2919399"/>
              <a:ext cx="228600" cy="22555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925824" y="3672255"/>
              <a:ext cx="262127" cy="265175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3230423" y="4091825"/>
            <a:ext cx="1490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solidFill>
                  <a:srgbClr val="383838"/>
                </a:solidFill>
                <a:latin typeface="Trebuchet MS"/>
                <a:cs typeface="Trebuchet MS"/>
              </a:rPr>
              <a:t>P</a:t>
            </a:r>
            <a:r>
              <a:rPr sz="1200" b="1" spc="-120" dirty="0">
                <a:solidFill>
                  <a:srgbClr val="383838"/>
                </a:solidFill>
                <a:latin typeface="Trebuchet MS"/>
                <a:cs typeface="Trebuchet MS"/>
              </a:rPr>
              <a:t>roduction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05" dirty="0">
                <a:solidFill>
                  <a:srgbClr val="383838"/>
                </a:solidFill>
                <a:latin typeface="Trebuchet MS"/>
                <a:cs typeface="Trebuchet MS"/>
              </a:rPr>
              <a:t>Preparation  </a:t>
            </a:r>
            <a:r>
              <a:rPr sz="1200" b="1" spc="-125" dirty="0">
                <a:solidFill>
                  <a:srgbClr val="383838"/>
                </a:solidFill>
                <a:latin typeface="Trebuchet MS"/>
                <a:cs typeface="Trebuchet MS"/>
              </a:rPr>
              <a:t>(raw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materials </a:t>
            </a:r>
            <a:r>
              <a:rPr sz="1200" b="1" spc="-95" dirty="0">
                <a:solidFill>
                  <a:srgbClr val="383838"/>
                </a:solidFill>
                <a:latin typeface="Trebuchet MS"/>
                <a:cs typeface="Trebuchet MS"/>
              </a:rPr>
              <a:t>purchases  </a:t>
            </a:r>
            <a:r>
              <a:rPr sz="1200" b="1" spc="-210" dirty="0">
                <a:solidFill>
                  <a:srgbClr val="383838"/>
                </a:solidFill>
                <a:latin typeface="Trebuchet MS"/>
                <a:cs typeface="Trebuchet MS"/>
              </a:rPr>
              <a:t>&amp;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90" dirty="0">
                <a:solidFill>
                  <a:srgbClr val="383838"/>
                </a:solidFill>
                <a:latin typeface="Trebuchet MS"/>
                <a:cs typeface="Trebuchet MS"/>
              </a:rPr>
              <a:t>packaging)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946283" y="2922092"/>
            <a:ext cx="171450" cy="2038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-65" dirty="0">
                <a:solidFill>
                  <a:srgbClr val="FFFFFF"/>
                </a:solidFill>
                <a:latin typeface="Arial MT"/>
                <a:cs typeface="Arial MT"/>
              </a:rPr>
              <a:t>03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989576" y="3906951"/>
            <a:ext cx="978535" cy="1103630"/>
            <a:chOff x="4989576" y="3906951"/>
            <a:chExt cx="978535" cy="1103630"/>
          </a:xfrm>
        </p:grpSpPr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032248" y="3964863"/>
              <a:ext cx="926579" cy="46634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41976" y="3964863"/>
              <a:ext cx="713231" cy="35965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071872" y="3964863"/>
              <a:ext cx="850391" cy="42671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989576" y="3906951"/>
              <a:ext cx="978408" cy="6400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400" y="4409871"/>
              <a:ext cx="15239" cy="46024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379720" y="4784775"/>
              <a:ext cx="228600" cy="22555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382768" y="4004487"/>
              <a:ext cx="246887" cy="243839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5047081" y="3415791"/>
            <a:ext cx="8743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5" dirty="0">
                <a:solidFill>
                  <a:srgbClr val="383838"/>
                </a:solidFill>
                <a:latin typeface="Trebuchet MS"/>
                <a:cs typeface="Trebuchet MS"/>
              </a:rPr>
              <a:t>Manufacturing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08117" y="4786064"/>
            <a:ext cx="170180" cy="2032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75" dirty="0">
                <a:solidFill>
                  <a:srgbClr val="FFFFFF"/>
                </a:solidFill>
                <a:latin typeface="Arial MT"/>
                <a:cs typeface="Arial MT"/>
              </a:rPr>
              <a:t>04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6528816" y="2919399"/>
            <a:ext cx="981710" cy="1103630"/>
            <a:chOff x="6528816" y="2919399"/>
            <a:chExt cx="981710" cy="1103630"/>
          </a:xfrm>
        </p:grpSpPr>
        <p:pic>
          <p:nvPicPr>
            <p:cNvPr id="44" name="object 4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537960" y="3498519"/>
              <a:ext cx="926592" cy="46634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641592" y="3605199"/>
              <a:ext cx="713231" cy="35966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74536" y="3538143"/>
              <a:ext cx="850392" cy="42671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528816" y="3958767"/>
              <a:ext cx="981455" cy="6400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995160" y="3059607"/>
              <a:ext cx="15240" cy="46023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888480" y="2919399"/>
              <a:ext cx="228600" cy="22555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873240" y="3675303"/>
              <a:ext cx="274320" cy="271271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6392964" y="4091825"/>
            <a:ext cx="12528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8435" marR="5080" indent="-166370">
              <a:lnSpc>
                <a:spcPct val="100000"/>
              </a:lnSpc>
              <a:spcBef>
                <a:spcPts val="100"/>
              </a:spcBef>
            </a:pPr>
            <a:r>
              <a:rPr sz="1200" b="1" spc="-125" dirty="0">
                <a:solidFill>
                  <a:srgbClr val="383838"/>
                </a:solidFill>
                <a:latin typeface="Trebuchet MS"/>
                <a:cs typeface="Trebuchet MS"/>
              </a:rPr>
              <a:t>R</a:t>
            </a:r>
            <a:r>
              <a:rPr sz="1200" b="1" spc="-100" dirty="0">
                <a:solidFill>
                  <a:srgbClr val="383838"/>
                </a:solidFill>
                <a:latin typeface="Trebuchet MS"/>
                <a:cs typeface="Trebuchet MS"/>
              </a:rPr>
              <a:t>egistration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210" dirty="0">
                <a:solidFill>
                  <a:srgbClr val="383838"/>
                </a:solidFill>
                <a:latin typeface="Trebuchet MS"/>
                <a:cs typeface="Trebuchet MS"/>
              </a:rPr>
              <a:t>&amp;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Export  Documentation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913702" y="2922092"/>
            <a:ext cx="174625" cy="2038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-55" dirty="0">
                <a:solidFill>
                  <a:srgbClr val="FFFFFF"/>
                </a:solidFill>
                <a:latin typeface="Arial MT"/>
                <a:cs typeface="Arial MT"/>
              </a:rPr>
              <a:t>05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7979664" y="3906951"/>
            <a:ext cx="978535" cy="1103630"/>
            <a:chOff x="7979664" y="3906951"/>
            <a:chExt cx="978535" cy="1103630"/>
          </a:xfrm>
        </p:grpSpPr>
        <p:pic>
          <p:nvPicPr>
            <p:cNvPr id="54" name="object 5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025384" y="3964863"/>
              <a:ext cx="926592" cy="46634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8135112" y="3964863"/>
              <a:ext cx="713231" cy="35965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065008" y="3964863"/>
              <a:ext cx="850392" cy="42671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79664" y="3906951"/>
              <a:ext cx="978407" cy="64007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479536" y="4409871"/>
              <a:ext cx="15240" cy="46024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372856" y="4784775"/>
              <a:ext cx="228600" cy="225551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375904" y="4001439"/>
              <a:ext cx="219455" cy="252983"/>
            </a:xfrm>
            <a:prstGeom prst="rect">
              <a:avLst/>
            </a:prstGeom>
          </p:spPr>
        </p:pic>
      </p:grpSp>
      <p:sp>
        <p:nvSpPr>
          <p:cNvPr id="61" name="object 61"/>
          <p:cNvSpPr txBox="1"/>
          <p:nvPr/>
        </p:nvSpPr>
        <p:spPr>
          <a:xfrm>
            <a:off x="7869402" y="3415791"/>
            <a:ext cx="1233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070" marR="5080" indent="-167005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solidFill>
                  <a:srgbClr val="383838"/>
                </a:solidFill>
                <a:latin typeface="Trebuchet MS"/>
                <a:cs typeface="Trebuchet MS"/>
              </a:rPr>
              <a:t>P</a:t>
            </a:r>
            <a:r>
              <a:rPr sz="1200" b="1" spc="-125" dirty="0">
                <a:solidFill>
                  <a:srgbClr val="383838"/>
                </a:solidFill>
                <a:latin typeface="Trebuchet MS"/>
                <a:cs typeface="Trebuchet MS"/>
              </a:rPr>
              <a:t>roduct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P</a:t>
            </a:r>
            <a:r>
              <a:rPr sz="1200" b="1" spc="-80" dirty="0">
                <a:solidFill>
                  <a:srgbClr val="383838"/>
                </a:solidFill>
                <a:latin typeface="Trebuchet MS"/>
                <a:cs typeface="Trebuchet MS"/>
              </a:rPr>
              <a:t>ackaging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30" dirty="0">
                <a:solidFill>
                  <a:srgbClr val="383838"/>
                </a:solidFill>
                <a:latin typeface="Trebuchet MS"/>
                <a:cs typeface="Trebuchet MS"/>
              </a:rPr>
              <a:t>&amp;  </a:t>
            </a:r>
            <a:r>
              <a:rPr sz="1200" b="1" spc="-114" dirty="0">
                <a:solidFill>
                  <a:srgbClr val="383838"/>
                </a:solidFill>
                <a:latin typeface="Trebuchet MS"/>
                <a:cs typeface="Trebuchet MS"/>
              </a:rPr>
              <a:t>Quality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Control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398929" y="4786064"/>
            <a:ext cx="174625" cy="2032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55" dirty="0">
                <a:solidFill>
                  <a:srgbClr val="FFFFFF"/>
                </a:solidFill>
                <a:latin typeface="Arial MT"/>
                <a:cs typeface="Arial MT"/>
              </a:rPr>
              <a:t>06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9308592" y="2919399"/>
            <a:ext cx="981710" cy="1103630"/>
            <a:chOff x="9308592" y="2919399"/>
            <a:chExt cx="981710" cy="1103630"/>
          </a:xfrm>
        </p:grpSpPr>
        <p:pic>
          <p:nvPicPr>
            <p:cNvPr id="64" name="object 6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317736" y="3498519"/>
              <a:ext cx="926592" cy="46634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418320" y="3605199"/>
              <a:ext cx="716279" cy="35966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351264" y="3538143"/>
              <a:ext cx="853440" cy="426719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308592" y="3958767"/>
              <a:ext cx="981455" cy="6400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774936" y="3059607"/>
              <a:ext cx="15240" cy="46023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668256" y="2919399"/>
              <a:ext cx="225551" cy="225551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9343271" y="4091825"/>
            <a:ext cx="7899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0485">
              <a:lnSpc>
                <a:spcPct val="100000"/>
              </a:lnSpc>
              <a:spcBef>
                <a:spcPts val="100"/>
              </a:spcBef>
            </a:pPr>
            <a:r>
              <a:rPr sz="1200" b="1" spc="-165" dirty="0">
                <a:solidFill>
                  <a:srgbClr val="383838"/>
                </a:solidFill>
                <a:latin typeface="Trebuchet MS"/>
                <a:cs typeface="Trebuchet MS"/>
              </a:rPr>
              <a:t>L</a:t>
            </a:r>
            <a:r>
              <a:rPr sz="1200" b="1" spc="-80" dirty="0">
                <a:solidFill>
                  <a:srgbClr val="383838"/>
                </a:solidFill>
                <a:latin typeface="Trebuchet MS"/>
                <a:cs typeface="Trebuchet MS"/>
              </a:rPr>
              <a:t>ogistics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30" dirty="0">
                <a:solidFill>
                  <a:srgbClr val="383838"/>
                </a:solidFill>
                <a:latin typeface="Trebuchet MS"/>
                <a:cs typeface="Trebuchet MS"/>
              </a:rPr>
              <a:t>&amp;  </a:t>
            </a:r>
            <a:r>
              <a:rPr sz="1200" b="1" spc="-100" dirty="0">
                <a:solidFill>
                  <a:srgbClr val="383838"/>
                </a:solidFill>
                <a:latin typeface="Trebuchet MS"/>
                <a:cs typeface="Trebuchet MS"/>
              </a:rPr>
              <a:t>Supply</a:t>
            </a:r>
            <a:r>
              <a:rPr sz="1200" b="1" spc="-110" dirty="0">
                <a:solidFill>
                  <a:srgbClr val="383838"/>
                </a:solidFill>
                <a:latin typeface="Trebuchet MS"/>
                <a:cs typeface="Trebuchet MS"/>
              </a:rPr>
              <a:t> </a:t>
            </a:r>
            <a:r>
              <a:rPr sz="1200" b="1" spc="-105" dirty="0">
                <a:solidFill>
                  <a:srgbClr val="383838"/>
                </a:solidFill>
                <a:latin typeface="Trebuchet MS"/>
                <a:cs typeface="Trebuchet MS"/>
              </a:rPr>
              <a:t>Chain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697377" y="2922092"/>
            <a:ext cx="164465" cy="2038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-95" dirty="0">
                <a:solidFill>
                  <a:srgbClr val="FFFFFF"/>
                </a:solidFill>
                <a:latin typeface="Arial MT"/>
                <a:cs typeface="Arial MT"/>
              </a:rPr>
              <a:t>07</a:t>
            </a:r>
            <a:endParaRPr sz="1150">
              <a:latin typeface="Arial MT"/>
              <a:cs typeface="Arial MT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9668256" y="3669207"/>
            <a:ext cx="1831975" cy="1341120"/>
            <a:chOff x="9668256" y="3669207"/>
            <a:chExt cx="1831975" cy="1341120"/>
          </a:xfrm>
        </p:grpSpPr>
        <p:pic>
          <p:nvPicPr>
            <p:cNvPr id="73" name="object 7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9668256" y="3669207"/>
              <a:ext cx="231635" cy="256019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0567416" y="3964863"/>
              <a:ext cx="923544" cy="46634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0674096" y="3964863"/>
              <a:ext cx="716267" cy="35965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0607040" y="3964863"/>
              <a:ext cx="850392" cy="426719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21696" y="3906951"/>
              <a:ext cx="978407" cy="64007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1027664" y="4409871"/>
              <a:ext cx="0" cy="460375"/>
            </a:xfrm>
            <a:custGeom>
              <a:avLst/>
              <a:gdLst/>
              <a:ahLst/>
              <a:cxnLst/>
              <a:rect l="l" t="t" r="r" b="b"/>
              <a:pathLst>
                <a:path h="460375">
                  <a:moveTo>
                    <a:pt x="0" y="460248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51C8D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0914888" y="4784775"/>
              <a:ext cx="225551" cy="22555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0908792" y="3998391"/>
              <a:ext cx="289559" cy="219456"/>
            </a:xfrm>
            <a:prstGeom prst="rect">
              <a:avLst/>
            </a:prstGeom>
          </p:spPr>
        </p:pic>
      </p:grpSp>
      <p:sp>
        <p:nvSpPr>
          <p:cNvPr id="81" name="object 81"/>
          <p:cNvSpPr txBox="1"/>
          <p:nvPr/>
        </p:nvSpPr>
        <p:spPr>
          <a:xfrm>
            <a:off x="10769854" y="3415791"/>
            <a:ext cx="5029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75" dirty="0">
                <a:solidFill>
                  <a:srgbClr val="383838"/>
                </a:solidFill>
                <a:latin typeface="Trebuchet MS"/>
                <a:cs typeface="Trebuchet MS"/>
              </a:rPr>
              <a:t>D</a:t>
            </a:r>
            <a:r>
              <a:rPr sz="1200" b="1" spc="-120" dirty="0">
                <a:solidFill>
                  <a:srgbClr val="383838"/>
                </a:solidFill>
                <a:latin typeface="Trebuchet MS"/>
                <a:cs typeface="Trebuchet MS"/>
              </a:rPr>
              <a:t>elivery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0940174" y="4786064"/>
            <a:ext cx="173355" cy="2032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60" dirty="0">
                <a:solidFill>
                  <a:srgbClr val="FFFFFF"/>
                </a:solidFill>
                <a:latin typeface="Arial MT"/>
                <a:cs typeface="Arial MT"/>
              </a:rPr>
              <a:t>08</a:t>
            </a:r>
            <a:endParaRPr sz="1150">
              <a:latin typeface="Arial MT"/>
              <a:cs typeface="Arial MT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33629" y="2098954"/>
            <a:ext cx="41586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80" dirty="0">
                <a:solidFill>
                  <a:srgbClr val="393939"/>
                </a:solidFill>
                <a:latin typeface="Arial"/>
                <a:cs typeface="Arial"/>
              </a:rPr>
              <a:t>S</a:t>
            </a:r>
            <a:r>
              <a:rPr sz="2000" b="1" spc="-65" dirty="0">
                <a:solidFill>
                  <a:srgbClr val="393939"/>
                </a:solidFill>
                <a:latin typeface="Arial"/>
                <a:cs typeface="Arial"/>
              </a:rPr>
              <a:t>tep-by-</a:t>
            </a:r>
            <a:r>
              <a:rPr sz="2000" b="1" spc="-120" dirty="0">
                <a:solidFill>
                  <a:srgbClr val="393939"/>
                </a:solidFill>
                <a:latin typeface="Arial"/>
                <a:cs typeface="Arial"/>
              </a:rPr>
              <a:t>S</a:t>
            </a:r>
            <a:r>
              <a:rPr sz="2000" b="1" spc="-30" dirty="0">
                <a:solidFill>
                  <a:srgbClr val="393939"/>
                </a:solidFill>
                <a:latin typeface="Arial"/>
                <a:cs typeface="Arial"/>
              </a:rPr>
              <a:t>tep</a:t>
            </a:r>
            <a:r>
              <a:rPr sz="2000" b="1" spc="-40" dirty="0">
                <a:solidFill>
                  <a:srgbClr val="393939"/>
                </a:solidFill>
                <a:latin typeface="Arial"/>
                <a:cs typeface="Arial"/>
              </a:rPr>
              <a:t> </a:t>
            </a:r>
            <a:r>
              <a:rPr sz="2000" b="1" spc="-65" dirty="0">
                <a:solidFill>
                  <a:srgbClr val="393939"/>
                </a:solidFill>
                <a:latin typeface="Arial"/>
                <a:cs typeface="Arial"/>
              </a:rPr>
              <a:t>Manufacturing</a:t>
            </a:r>
            <a:r>
              <a:rPr sz="2000" b="1" spc="-40" dirty="0">
                <a:solidFill>
                  <a:srgbClr val="393939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393939"/>
                </a:solidFill>
                <a:latin typeface="Arial"/>
                <a:cs typeface="Arial"/>
              </a:rPr>
              <a:t>Process</a:t>
            </a:r>
            <a:endParaRPr sz="20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33629" y="5271922"/>
            <a:ext cx="11513820" cy="780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5" dirty="0">
                <a:solidFill>
                  <a:srgbClr val="393939"/>
                </a:solidFill>
                <a:latin typeface="Arial"/>
                <a:cs typeface="Arial"/>
              </a:rPr>
              <a:t>Product</a:t>
            </a:r>
            <a:r>
              <a:rPr sz="2000" b="1" spc="-40" dirty="0">
                <a:solidFill>
                  <a:srgbClr val="393939"/>
                </a:solidFill>
                <a:latin typeface="Arial"/>
                <a:cs typeface="Arial"/>
              </a:rPr>
              <a:t> </a:t>
            </a:r>
            <a:r>
              <a:rPr sz="2000" b="1" spc="-95" dirty="0">
                <a:solidFill>
                  <a:srgbClr val="393939"/>
                </a:solidFill>
                <a:latin typeface="Arial"/>
                <a:cs typeface="Arial"/>
              </a:rPr>
              <a:t>Processing</a:t>
            </a:r>
            <a:endParaRPr sz="2000">
              <a:latin typeface="Arial"/>
              <a:cs typeface="Arial"/>
            </a:endParaRPr>
          </a:p>
          <a:p>
            <a:pPr marL="13335" marR="5080">
              <a:lnSpc>
                <a:spcPct val="108300"/>
              </a:lnSpc>
              <a:spcBef>
                <a:spcPts val="94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 product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processing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prepare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finished and partially finished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 </a:t>
            </a:r>
            <a:r>
              <a:rPr sz="1000" b="1" spc="-35" dirty="0">
                <a:solidFill>
                  <a:srgbClr val="383838"/>
                </a:solidFill>
                <a:latin typeface="Arial"/>
                <a:cs typeface="Arial"/>
              </a:rPr>
              <a:t>no minimum </a:t>
            </a:r>
            <a:r>
              <a:rPr sz="1000" b="1" spc="-25" dirty="0">
                <a:solidFill>
                  <a:srgbClr val="383838"/>
                </a:solidFill>
                <a:latin typeface="Arial"/>
                <a:cs typeface="Arial"/>
              </a:rPr>
              <a:t>order </a:t>
            </a:r>
            <a:r>
              <a:rPr sz="1000" b="1" spc="-30" dirty="0">
                <a:solidFill>
                  <a:srgbClr val="383838"/>
                </a:solidFill>
                <a:latin typeface="Arial"/>
                <a:cs typeface="Arial"/>
              </a:rPr>
              <a:t>quantity: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Liquid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powder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processing,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additive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processing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(e.g.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collagen,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additives,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stabilisers),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etc.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85" name="object 85"/>
          <p:cNvSpPr txBox="1">
            <a:spLocks noGrp="1"/>
          </p:cNvSpPr>
          <p:nvPr>
            <p:ph type="title"/>
          </p:nvPr>
        </p:nvSpPr>
        <p:spPr>
          <a:xfrm>
            <a:off x="335979" y="210134"/>
            <a:ext cx="865562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Roboto Slab" pitchFamily="2" charset="0"/>
                <a:ea typeface="Roboto Slab" pitchFamily="2" charset="0"/>
                <a:cs typeface="Times New Roman"/>
              </a:rPr>
              <a:t>OEM/ODM MANUFACTURING</a:t>
            </a:r>
            <a:endParaRPr sz="400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pic>
        <p:nvPicPr>
          <p:cNvPr id="86" name="object 86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0" y="6522131"/>
            <a:ext cx="12188952" cy="335280"/>
          </a:xfrm>
          <a:prstGeom prst="rect">
            <a:avLst/>
          </a:prstGeom>
        </p:spPr>
      </p:pic>
      <p:sp>
        <p:nvSpPr>
          <p:cNvPr id="88" name="object 88"/>
          <p:cNvSpPr txBox="1"/>
          <p:nvPr/>
        </p:nvSpPr>
        <p:spPr>
          <a:xfrm>
            <a:off x="11635237" y="6578066"/>
            <a:ext cx="200660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4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89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184"/>
            <a:ext cx="12188444" cy="98753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480540" y="1060805"/>
            <a:ext cx="90938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95" dirty="0">
                <a:solidFill>
                  <a:srgbClr val="383838"/>
                </a:solidFill>
                <a:latin typeface="Arial"/>
                <a:cs typeface="Arial"/>
              </a:rPr>
              <a:t>SI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Pharma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manufactures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90" dirty="0">
                <a:solidFill>
                  <a:srgbClr val="383838"/>
                </a:solidFill>
                <a:latin typeface="Arial"/>
                <a:cs typeface="Arial"/>
              </a:rPr>
              <a:t>products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in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a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383838"/>
                </a:solidFill>
                <a:latin typeface="Arial"/>
                <a:cs typeface="Arial"/>
              </a:rPr>
              <a:t>range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65" dirty="0">
                <a:solidFill>
                  <a:srgbClr val="383838"/>
                </a:solidFill>
                <a:latin typeface="Arial"/>
                <a:cs typeface="Arial"/>
              </a:rPr>
              <a:t>of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types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65" dirty="0">
                <a:solidFill>
                  <a:srgbClr val="383838"/>
                </a:solidFill>
                <a:latin typeface="Arial"/>
                <a:cs typeface="Arial"/>
              </a:rPr>
              <a:t>based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on</a:t>
            </a:r>
            <a:r>
              <a:rPr sz="2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the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end-product: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5470" y="212902"/>
            <a:ext cx="781793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95" dirty="0">
                <a:latin typeface="Roboto Slab" pitchFamily="2" charset="0"/>
                <a:ea typeface="Roboto Slab" pitchFamily="2" charset="0"/>
                <a:cs typeface="Times New Roman"/>
              </a:rPr>
              <a:t>PRODU</a:t>
            </a:r>
            <a:r>
              <a:rPr sz="4000" spc="-155" dirty="0">
                <a:latin typeface="Roboto Slab" pitchFamily="2" charset="0"/>
                <a:ea typeface="Roboto Slab" pitchFamily="2" charset="0"/>
                <a:cs typeface="Times New Roman"/>
              </a:rPr>
              <a:t>C</a:t>
            </a:r>
            <a:r>
              <a:rPr sz="4000" spc="5" dirty="0">
                <a:latin typeface="Roboto Slab" pitchFamily="2" charset="0"/>
                <a:ea typeface="Roboto Slab" pitchFamily="2" charset="0"/>
                <a:cs typeface="Times New Roman"/>
              </a:rPr>
              <a:t>T</a:t>
            </a:r>
            <a:r>
              <a:rPr lang="en-GB" sz="4000" spc="210" dirty="0">
                <a:latin typeface="Roboto Slab" pitchFamily="2" charset="0"/>
                <a:ea typeface="Roboto Slab" pitchFamily="2" charset="0"/>
                <a:cs typeface="Times New Roman"/>
              </a:rPr>
              <a:t> PROCESSING </a:t>
            </a:r>
            <a:endParaRPr sz="4000" dirty="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1541424"/>
            <a:ext cx="12188825" cy="5316855"/>
            <a:chOff x="0" y="1541424"/>
            <a:chExt cx="12188825" cy="531685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524897"/>
              <a:ext cx="12188444" cy="333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6967" y="1565808"/>
              <a:ext cx="5641844" cy="100582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9535" y="1541424"/>
              <a:ext cx="1246628" cy="107288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3855" y="1596275"/>
              <a:ext cx="646176" cy="96926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686674" y="1442871"/>
            <a:ext cx="4175125" cy="1021715"/>
          </a:xfrm>
          <a:prstGeom prst="rect">
            <a:avLst/>
          </a:prstGeom>
        </p:spPr>
        <p:txBody>
          <a:bodyPr vert="horz" wrap="square" lIns="0" tIns="151765" rIns="0" bIns="0" rtlCol="0">
            <a:spAutoFit/>
          </a:bodyPr>
          <a:lstStyle/>
          <a:p>
            <a:pPr marL="13335" algn="just">
              <a:lnSpc>
                <a:spcPct val="100000"/>
              </a:lnSpc>
              <a:spcBef>
                <a:spcPts val="1195"/>
              </a:spcBef>
            </a:pPr>
            <a:r>
              <a:rPr sz="2000" b="1" spc="-150" dirty="0">
                <a:solidFill>
                  <a:srgbClr val="383838"/>
                </a:solidFill>
                <a:latin typeface="Arial"/>
                <a:cs typeface="Arial"/>
              </a:rPr>
              <a:t>B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ulk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Filling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Of </a:t>
            </a:r>
            <a:r>
              <a:rPr sz="2000" b="1" spc="-60" dirty="0">
                <a:solidFill>
                  <a:srgbClr val="383838"/>
                </a:solidFill>
                <a:latin typeface="Arial"/>
                <a:cs typeface="Arial"/>
              </a:rPr>
              <a:t>Oil</a:t>
            </a:r>
            <a:endParaRPr sz="2000">
              <a:latin typeface="Arial"/>
              <a:cs typeface="Arial"/>
            </a:endParaRPr>
          </a:p>
          <a:p>
            <a:pPr marL="12700" marR="5080" algn="just">
              <a:lnSpc>
                <a:spcPct val="108300"/>
              </a:lnSpc>
              <a:spcBef>
                <a:spcPts val="45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oil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filling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services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edible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oil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various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viscosity</a:t>
            </a:r>
            <a:r>
              <a:rPr sz="1000" spc="-7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bulk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bottle.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fillers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can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handle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plastic,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glass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metal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containers,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volume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ranging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5" dirty="0">
                <a:solidFill>
                  <a:srgbClr val="383838"/>
                </a:solidFill>
                <a:latin typeface="Arial MT"/>
                <a:cs typeface="Arial MT"/>
              </a:rPr>
              <a:t>10ML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10" dirty="0">
                <a:solidFill>
                  <a:srgbClr val="383838"/>
                </a:solidFill>
                <a:latin typeface="Arial MT"/>
                <a:cs typeface="Arial MT"/>
              </a:rPr>
              <a:t>1L.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19535" y="4238904"/>
            <a:ext cx="5669280" cy="2231390"/>
            <a:chOff x="319535" y="4238904"/>
            <a:chExt cx="5669280" cy="2231390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6967" y="4263288"/>
              <a:ext cx="5641844" cy="9143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6967" y="5311794"/>
              <a:ext cx="5641848" cy="115824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9535" y="4238904"/>
              <a:ext cx="1246628" cy="999731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677530" y="4210418"/>
            <a:ext cx="4218940" cy="87566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425"/>
              </a:spcBef>
            </a:pPr>
            <a:r>
              <a:rPr sz="2000" b="1" spc="-70" dirty="0">
                <a:solidFill>
                  <a:srgbClr val="383838"/>
                </a:solidFill>
                <a:latin typeface="Arial"/>
                <a:cs typeface="Arial"/>
              </a:rPr>
              <a:t>Powder</a:t>
            </a:r>
            <a:endParaRPr sz="2000">
              <a:latin typeface="Arial"/>
              <a:cs typeface="Arial"/>
            </a:endParaRPr>
          </a:p>
          <a:p>
            <a:pPr marL="12700" marR="5080" algn="just">
              <a:lnSpc>
                <a:spcPct val="108300"/>
              </a:lnSpc>
              <a:spcBef>
                <a:spcPts val="65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bulk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powder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processing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measured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solubility,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uniform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particle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size,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free-flowing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powder,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taste.Our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powder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ideal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for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all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common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types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storage,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including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bags,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bottles,</a:t>
            </a:r>
            <a:r>
              <a:rPr sz="1000" spc="2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jars,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canisters.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19535" y="2702699"/>
            <a:ext cx="5669280" cy="2405380"/>
            <a:chOff x="319535" y="2702699"/>
            <a:chExt cx="5669280" cy="2405380"/>
          </a:xfrm>
        </p:grpSpPr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255" y="4342523"/>
              <a:ext cx="1152144" cy="76504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6967" y="2727096"/>
              <a:ext cx="5641844" cy="140206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9535" y="2702699"/>
              <a:ext cx="1246632" cy="1435608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677530" y="2601112"/>
            <a:ext cx="4175760" cy="148082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9685" algn="just">
              <a:lnSpc>
                <a:spcPct val="100000"/>
              </a:lnSpc>
              <a:spcBef>
                <a:spcPts val="1005"/>
              </a:spcBef>
            </a:pPr>
            <a:r>
              <a:rPr sz="2000" b="1" spc="-65" dirty="0">
                <a:solidFill>
                  <a:srgbClr val="383838"/>
                </a:solidFill>
                <a:latin typeface="Arial"/>
                <a:cs typeface="Arial"/>
              </a:rPr>
              <a:t>Chocolate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95" dirty="0">
                <a:solidFill>
                  <a:srgbClr val="383838"/>
                </a:solidFill>
                <a:latin typeface="Arial"/>
                <a:cs typeface="Arial"/>
              </a:rPr>
              <a:t>Processing</a:t>
            </a:r>
            <a:endParaRPr sz="2000">
              <a:latin typeface="Arial"/>
              <a:cs typeface="Arial"/>
            </a:endParaRPr>
          </a:p>
          <a:p>
            <a:pPr marL="12700" marR="5080" algn="just">
              <a:lnSpc>
                <a:spcPct val="108300"/>
              </a:lnSpc>
              <a:spcBef>
                <a:spcPts val="350"/>
              </a:spcBef>
            </a:pP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Chocolate panning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popular method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used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coat confectionery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or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nuts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layer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chocolate.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More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commonly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known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as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“chocolate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coating”,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provides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panning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services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various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types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bite-sized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confections panned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nuts,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dried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fruits, cereals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candies.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Our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low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minimum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runs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make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an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affordable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option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requiring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low-volume,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high-mix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46967" y="1529232"/>
            <a:ext cx="11689080" cy="4928870"/>
            <a:chOff x="346967" y="1529232"/>
            <a:chExt cx="11689080" cy="4928870"/>
          </a:xfrm>
        </p:grpSpPr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6967" y="3053219"/>
              <a:ext cx="1179576" cy="78333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235699" y="1556664"/>
              <a:ext cx="5800344" cy="490117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47904" y="1529232"/>
              <a:ext cx="1246619" cy="127405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84480" y="1782216"/>
              <a:ext cx="1170419" cy="78027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60668" y="4714392"/>
              <a:ext cx="67055" cy="6704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60668" y="4924704"/>
              <a:ext cx="67055" cy="6704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60668" y="5247792"/>
              <a:ext cx="67055" cy="67043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7734846" y="1569923"/>
            <a:ext cx="4112895" cy="1234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383838"/>
                </a:solidFill>
                <a:latin typeface="Arial"/>
                <a:cs typeface="Arial"/>
              </a:rPr>
              <a:t>Softgel</a:t>
            </a:r>
            <a:endParaRPr sz="2000">
              <a:latin typeface="Arial"/>
              <a:cs typeface="Arial"/>
            </a:endParaRPr>
          </a:p>
          <a:p>
            <a:pPr marL="17780" marR="5080" algn="just">
              <a:lnSpc>
                <a:spcPct val="108300"/>
              </a:lnSpc>
              <a:spcBef>
                <a:spcPts val="615"/>
              </a:spcBef>
            </a:pP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Hermetically-sealed,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stable,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providing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full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bioavailability,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softgels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ideal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encapsulating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liquid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foods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pharmaceuticals safely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reliably.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softgel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formulated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best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absorption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rates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&amp;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protection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specific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foods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pharmaceuticals,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including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vitamin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supplements,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honey,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oils,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beauty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line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skincare,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more.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528463" y="4594072"/>
            <a:ext cx="5319395" cy="939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Low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Hygroscopic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properties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(moisture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resistance/non-absorbing).</a:t>
            </a:r>
            <a:endParaRPr sz="1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400"/>
              </a:spcBef>
            </a:pP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Ethical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alternative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animal-based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(can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be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packed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animal-based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fills,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such </a:t>
            </a:r>
            <a:r>
              <a:rPr sz="1000" spc="-2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as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fish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oil).</a:t>
            </a:r>
            <a:endParaRPr sz="1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Highly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stable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-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fill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less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likely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migrate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capsule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shell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or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react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shell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material.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528463" y="3339820"/>
            <a:ext cx="5320030" cy="1181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8300"/>
              </a:lnSpc>
              <a:spcBef>
                <a:spcPts val="100"/>
              </a:spcBef>
            </a:pP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At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Pharma,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specialise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in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b="1" spc="-35" dirty="0">
                <a:solidFill>
                  <a:srgbClr val="383838"/>
                </a:solidFill>
                <a:latin typeface="Arial"/>
                <a:cs typeface="Arial"/>
              </a:rPr>
              <a:t>plant-based</a:t>
            </a:r>
            <a:r>
              <a:rPr sz="1000" b="1" spc="-30" dirty="0">
                <a:solidFill>
                  <a:srgbClr val="383838"/>
                </a:solidFill>
                <a:latin typeface="Arial"/>
                <a:cs typeface="Arial"/>
              </a:rPr>
              <a:t> vegetarian</a:t>
            </a:r>
            <a:r>
              <a:rPr sz="1000" b="1" spc="-2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softgels</a:t>
            </a:r>
            <a:r>
              <a:rPr sz="1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developed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at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 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laboratories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customers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non-animal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alternatives.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Made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using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proprietary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technologies,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vegetarian softgels comprise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mainly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starches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derived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tapiocas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grown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on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organic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farms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Johor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Bahru,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Malaysia,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replace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conventional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bovine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(beef)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protein.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In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addition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addressing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specific challenges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enhancing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bioavailability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presented by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different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fill,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b="1" spc="-30" dirty="0">
                <a:solidFill>
                  <a:srgbClr val="383838"/>
                </a:solidFill>
                <a:latin typeface="Arial"/>
                <a:cs typeface="Arial"/>
              </a:rPr>
              <a:t>vegetarian</a:t>
            </a:r>
            <a:r>
              <a:rPr sz="1000" b="1" spc="-3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383838"/>
                </a:solidFill>
                <a:latin typeface="Arial"/>
                <a:cs typeface="Arial"/>
              </a:rPr>
              <a:t>softgels</a:t>
            </a:r>
            <a:r>
              <a:rPr sz="1000" b="1" spc="-3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offer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several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other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advantages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over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gelatine-based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5" dirty="0">
                <a:solidFill>
                  <a:srgbClr val="383838"/>
                </a:solidFill>
                <a:latin typeface="Arial MT"/>
                <a:cs typeface="Arial MT"/>
              </a:rPr>
              <a:t>: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514845" y="3060534"/>
            <a:ext cx="22085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70" dirty="0">
                <a:solidFill>
                  <a:srgbClr val="383838"/>
                </a:solidFill>
                <a:latin typeface="Arial"/>
                <a:cs typeface="Arial"/>
              </a:rPr>
              <a:t>P</a:t>
            </a:r>
            <a:r>
              <a:rPr sz="1200" b="1" spc="-40" dirty="0">
                <a:solidFill>
                  <a:srgbClr val="383838"/>
                </a:solidFill>
                <a:latin typeface="Arial"/>
                <a:cs typeface="Arial"/>
              </a:rPr>
              <a:t>lant-based</a:t>
            </a:r>
            <a:r>
              <a:rPr sz="1200" b="1" spc="-2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200" b="1" spc="-70" dirty="0">
                <a:solidFill>
                  <a:srgbClr val="383838"/>
                </a:solidFill>
                <a:latin typeface="Arial"/>
                <a:cs typeface="Arial"/>
              </a:rPr>
              <a:t>V</a:t>
            </a:r>
            <a:r>
              <a:rPr sz="1200" b="1" spc="-30" dirty="0">
                <a:solidFill>
                  <a:srgbClr val="383838"/>
                </a:solidFill>
                <a:latin typeface="Arial"/>
                <a:cs typeface="Arial"/>
              </a:rPr>
              <a:t>egetarian</a:t>
            </a:r>
            <a:r>
              <a:rPr sz="1200" b="1" spc="-2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200" b="1" spc="-45" dirty="0">
                <a:solidFill>
                  <a:srgbClr val="383838"/>
                </a:solidFill>
                <a:latin typeface="Arial"/>
                <a:cs typeface="Arial"/>
              </a:rPr>
              <a:t>Softgels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6232652" y="5680608"/>
            <a:ext cx="5797296" cy="786377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19535" y="5314848"/>
            <a:ext cx="1246628" cy="1152137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3556" y="329403"/>
            <a:ext cx="12188444" cy="6855815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6513017" y="5790070"/>
            <a:ext cx="5334635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050"/>
              </a:lnSpc>
              <a:spcBef>
                <a:spcPts val="100"/>
              </a:spcBef>
            </a:pP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Equipped</a:t>
            </a:r>
            <a:r>
              <a:rPr sz="10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with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advanced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automated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production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Arial MT"/>
                <a:cs typeface="Arial MT"/>
              </a:rPr>
              <a:t>facilities,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FFFFFF"/>
                </a:solidFill>
                <a:latin typeface="Arial MT"/>
                <a:cs typeface="Arial MT"/>
              </a:rPr>
              <a:t>SI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FFFFFF"/>
                </a:solidFill>
                <a:latin typeface="Arial MT"/>
                <a:cs typeface="Arial MT"/>
              </a:rPr>
              <a:t>Pharma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has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10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capacity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10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produce</a:t>
            </a:r>
            <a:endParaRPr sz="1000">
              <a:latin typeface="Arial MT"/>
              <a:cs typeface="Arial MT"/>
            </a:endParaRPr>
          </a:p>
          <a:p>
            <a:pPr marL="12700">
              <a:lnSpc>
                <a:spcPts val="1530"/>
              </a:lnSpc>
            </a:pPr>
            <a:r>
              <a:rPr sz="1400" b="1" spc="-40" dirty="0">
                <a:solidFill>
                  <a:srgbClr val="FFFFFF"/>
                </a:solidFill>
                <a:latin typeface="Arial"/>
                <a:cs typeface="Arial"/>
              </a:rPr>
              <a:t>500,000</a:t>
            </a:r>
            <a:r>
              <a:rPr sz="1400" b="1" spc="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softgels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per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week,</a:t>
            </a:r>
            <a:r>
              <a:rPr sz="1000" spc="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with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Arial MT"/>
                <a:cs typeface="Arial MT"/>
              </a:rPr>
              <a:t>our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Arial MT"/>
                <a:cs typeface="Arial MT"/>
              </a:rPr>
              <a:t>newer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facilities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capable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FFFFFF"/>
                </a:solidFill>
                <a:latin typeface="Arial MT"/>
                <a:cs typeface="Arial MT"/>
              </a:rPr>
              <a:t>of</a:t>
            </a:r>
            <a:r>
              <a:rPr sz="100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producing</a:t>
            </a:r>
            <a:r>
              <a:rPr sz="1000" spc="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400" b="1" spc="-65" dirty="0">
                <a:solidFill>
                  <a:srgbClr val="FFFFFF"/>
                </a:solidFill>
                <a:latin typeface="Arial"/>
                <a:cs typeface="Arial"/>
              </a:rPr>
              <a:t>1,000,000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softgels</a:t>
            </a:r>
            <a:r>
              <a:rPr sz="10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FFFFFF"/>
                </a:solidFill>
                <a:latin typeface="Arial MT"/>
                <a:cs typeface="Arial MT"/>
              </a:rPr>
              <a:t>per</a:t>
            </a:r>
            <a:r>
              <a:rPr sz="10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week.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642500" y="6580832"/>
            <a:ext cx="193040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5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666239" y="5279338"/>
            <a:ext cx="4186554" cy="1146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0" dirty="0">
                <a:solidFill>
                  <a:srgbClr val="383838"/>
                </a:solidFill>
                <a:latin typeface="Arial"/>
                <a:cs typeface="Arial"/>
              </a:rPr>
              <a:t>Gummy</a:t>
            </a:r>
            <a:endParaRPr sz="2000">
              <a:latin typeface="Arial"/>
              <a:cs typeface="Arial"/>
            </a:endParaRPr>
          </a:p>
          <a:p>
            <a:pPr marL="36195" algn="just">
              <a:lnSpc>
                <a:spcPct val="100000"/>
              </a:lnSpc>
              <a:spcBef>
                <a:spcPts val="2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wide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gummy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using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precise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starch</a:t>
            </a:r>
            <a:r>
              <a:rPr sz="1000" spc="5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endParaRPr sz="1000">
              <a:latin typeface="Arial MT"/>
              <a:cs typeface="Arial MT"/>
            </a:endParaRPr>
          </a:p>
          <a:p>
            <a:pPr marL="36195" marR="5080" algn="just">
              <a:lnSpc>
                <a:spcPct val="108300"/>
              </a:lnSpc>
            </a:pP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non-starch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moulding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process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that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combinable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various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additives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such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as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vitamins,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collagen,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calcium,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melatonin.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From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chewable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vitamins,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jelly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candy,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calcium-enriched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snacks,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constantly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working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add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new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improved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gummy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types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lineup.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41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795" y="1917"/>
            <a:ext cx="12175156" cy="98753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9770" y="212648"/>
            <a:ext cx="484822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80" dirty="0">
                <a:latin typeface="Roboto Slab" pitchFamily="2" charset="0"/>
                <a:ea typeface="Roboto Slab" pitchFamily="2" charset="0"/>
                <a:cs typeface="Times New Roman"/>
              </a:rPr>
              <a:t>PRODUCT</a:t>
            </a:r>
            <a:r>
              <a:rPr sz="4000" spc="-105" dirty="0">
                <a:latin typeface="Roboto Slab" pitchFamily="2" charset="0"/>
                <a:ea typeface="Roboto Slab" pitchFamily="2" charset="0"/>
                <a:cs typeface="Times New Roman"/>
              </a:rPr>
              <a:t> </a:t>
            </a:r>
            <a:r>
              <a:rPr sz="4000" spc="-165" dirty="0">
                <a:latin typeface="Roboto Slab" pitchFamily="2" charset="0"/>
                <a:ea typeface="Roboto Slab" pitchFamily="2" charset="0"/>
                <a:cs typeface="Times New Roman"/>
              </a:rPr>
              <a:t>PACKING</a:t>
            </a:r>
            <a:endParaRPr sz="400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795" y="6524637"/>
            <a:ext cx="12175156" cy="33336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33834" y="1422285"/>
            <a:ext cx="5203190" cy="1652270"/>
            <a:chOff x="333834" y="1422285"/>
            <a:chExt cx="5203190" cy="165227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9930" y="1446669"/>
              <a:ext cx="5196840" cy="161543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3834" y="1422285"/>
              <a:ext cx="1246632" cy="1652016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707972" y="1247509"/>
            <a:ext cx="3704590" cy="1737360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485"/>
              </a:spcBef>
            </a:pPr>
            <a:r>
              <a:rPr sz="2000" b="1" spc="-150" dirty="0">
                <a:solidFill>
                  <a:srgbClr val="383838"/>
                </a:solidFill>
                <a:latin typeface="Arial"/>
                <a:cs typeface="Arial"/>
              </a:rPr>
              <a:t>S</a:t>
            </a:r>
            <a:r>
              <a:rPr sz="2000" b="1" spc="-55" dirty="0">
                <a:solidFill>
                  <a:srgbClr val="383838"/>
                </a:solidFill>
                <a:latin typeface="Arial"/>
                <a:cs typeface="Arial"/>
              </a:rPr>
              <a:t>achet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383838"/>
                </a:solidFill>
                <a:latin typeface="Arial"/>
                <a:cs typeface="Arial"/>
              </a:rPr>
              <a:t>Filling</a:t>
            </a:r>
            <a:endParaRPr sz="2000">
              <a:latin typeface="Arial"/>
              <a:cs typeface="Arial"/>
            </a:endParaRPr>
          </a:p>
          <a:p>
            <a:pPr marL="17145" marR="5080" algn="just">
              <a:lnSpc>
                <a:spcPct val="108300"/>
              </a:lnSpc>
              <a:spcBef>
                <a:spcPts val="590"/>
              </a:spcBef>
            </a:pP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Holding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precisely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measured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doses, sachets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ideal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 holding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liquid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powder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fills.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Sachets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also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affordable,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eco-friendly,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customisable,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excellent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preserving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contents.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Arial MT"/>
              <a:cs typeface="Arial MT"/>
            </a:endParaRPr>
          </a:p>
          <a:p>
            <a:pPr marL="17145" marR="5080" algn="just">
              <a:lnSpc>
                <a:spcPct val="108300"/>
              </a:lnSpc>
            </a:pP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At </a:t>
            </a:r>
            <a:r>
              <a:rPr sz="1000" i="1" spc="-60" dirty="0">
                <a:solidFill>
                  <a:srgbClr val="383838"/>
                </a:solidFill>
                <a:latin typeface="Arial"/>
                <a:cs typeface="Arial"/>
              </a:rPr>
              <a:t>SI </a:t>
            </a:r>
            <a:r>
              <a:rPr sz="1000" i="1" spc="-20" dirty="0">
                <a:solidFill>
                  <a:srgbClr val="383838"/>
                </a:solidFill>
                <a:latin typeface="Arial"/>
                <a:cs typeface="Arial"/>
              </a:rPr>
              <a:t>Pharma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,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automated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machines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ensure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high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consistency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reproducibility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meet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strictest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standards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quality 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safety.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33834" y="3476637"/>
            <a:ext cx="5203190" cy="1896110"/>
            <a:chOff x="333834" y="3476637"/>
            <a:chExt cx="5203190" cy="1896110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9930" y="3501021"/>
              <a:ext cx="5196837" cy="18592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3834" y="3476637"/>
              <a:ext cx="1246632" cy="189585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570" y="3696093"/>
              <a:ext cx="917447" cy="1484376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711020" y="3393300"/>
            <a:ext cx="3724275" cy="181102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5"/>
              </a:spcBef>
            </a:pPr>
            <a:r>
              <a:rPr sz="2000" b="1" spc="-150" dirty="0">
                <a:solidFill>
                  <a:srgbClr val="383838"/>
                </a:solidFill>
                <a:latin typeface="Arial"/>
                <a:cs typeface="Arial"/>
              </a:rPr>
              <a:t>B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lister</a:t>
            </a:r>
            <a:r>
              <a:rPr sz="2000" b="1" spc="-40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160" dirty="0">
                <a:solidFill>
                  <a:srgbClr val="383838"/>
                </a:solidFill>
                <a:latin typeface="Arial"/>
                <a:cs typeface="Arial"/>
              </a:rPr>
              <a:t>P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ack</a:t>
            </a:r>
            <a:endParaRPr sz="2000">
              <a:latin typeface="Arial"/>
              <a:cs typeface="Arial"/>
            </a:endParaRPr>
          </a:p>
          <a:p>
            <a:pPr marL="13970" marR="5080" algn="just">
              <a:lnSpc>
                <a:spcPct val="108300"/>
              </a:lnSpc>
              <a:spcBef>
                <a:spcPts val="35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provide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blister packaging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keep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capsules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tablets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safely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protected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dirt, moisture and external environmental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influences.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Our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blisters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come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multiple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formats,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including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thermo-form,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cold-form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heat-sealed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blisters,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pockets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made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PVC/PVDC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lidding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seals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made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foil for opening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convenience.Both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compact and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easy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carry,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blister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packs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ideal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pharmaceutical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tablets,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capsures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or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lozenges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requiring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unit-dos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packaging.</a:t>
            </a:r>
            <a:endParaRPr sz="1000">
              <a:latin typeface="Arial MT"/>
              <a:cs typeface="Arial MT"/>
            </a:endParaRPr>
          </a:p>
        </p:txBody>
      </p: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097613" y="1431429"/>
            <a:ext cx="5782043" cy="222199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094044" y="3843477"/>
            <a:ext cx="5768975" cy="90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383838"/>
                </a:solidFill>
                <a:latin typeface="Arial"/>
                <a:cs typeface="Arial"/>
              </a:rPr>
              <a:t>Machinery</a:t>
            </a:r>
            <a:r>
              <a:rPr sz="2000" b="1" spc="-75" dirty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2000" b="1" spc="-95" dirty="0">
                <a:solidFill>
                  <a:srgbClr val="383838"/>
                </a:solidFill>
                <a:latin typeface="Arial"/>
                <a:cs typeface="Arial"/>
              </a:rPr>
              <a:t>Supply</a:t>
            </a:r>
            <a:endParaRPr sz="2000">
              <a:latin typeface="Arial"/>
              <a:cs typeface="Arial"/>
            </a:endParaRPr>
          </a:p>
          <a:p>
            <a:pPr marL="13970" marR="5080" algn="just">
              <a:lnSpc>
                <a:spcPct val="108300"/>
              </a:lnSpc>
              <a:spcBef>
                <a:spcPts val="64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supply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wide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product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processing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packaging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machines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help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enterprising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businesses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venture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into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food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tech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pharmaceutical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manufacturing.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From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consultation,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modification,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maintenance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after-sale,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is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well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equipped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extensive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know-how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support.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005140" y="5035537"/>
            <a:ext cx="11537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30" dirty="0">
                <a:solidFill>
                  <a:srgbClr val="383838"/>
                </a:solidFill>
                <a:latin typeface="Arial"/>
                <a:cs typeface="Arial"/>
              </a:rPr>
              <a:t>L</a:t>
            </a:r>
            <a:r>
              <a:rPr sz="1200" b="1" spc="-55" dirty="0">
                <a:solidFill>
                  <a:srgbClr val="383838"/>
                </a:solidFill>
                <a:latin typeface="Arial"/>
                <a:cs typeface="Arial"/>
              </a:rPr>
              <a:t>ist</a:t>
            </a:r>
            <a:r>
              <a:rPr sz="1200" b="1" spc="-25" dirty="0">
                <a:solidFill>
                  <a:srgbClr val="383838"/>
                </a:solidFill>
                <a:latin typeface="Arial"/>
                <a:cs typeface="Arial"/>
              </a:rPr>
              <a:t> Of </a:t>
            </a:r>
            <a:r>
              <a:rPr sz="1200" b="1" spc="-45" dirty="0">
                <a:solidFill>
                  <a:srgbClr val="383838"/>
                </a:solidFill>
                <a:latin typeface="Arial"/>
                <a:cs typeface="Arial"/>
              </a:rPr>
              <a:t>Machines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93560" y="5331447"/>
            <a:ext cx="1310005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Preparation tanks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Transfer 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Tanks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Jacketed 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Tanks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Encapsulation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Machine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42984" y="5331447"/>
            <a:ext cx="2026920" cy="52070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Bottle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Labeling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Machine</a:t>
            </a:r>
            <a:endParaRPr sz="1000">
              <a:latin typeface="Arial MT"/>
              <a:cs typeface="Arial MT"/>
            </a:endParaRPr>
          </a:p>
          <a:p>
            <a:pPr marL="12700" marR="5080">
              <a:lnSpc>
                <a:spcPct val="108300"/>
              </a:lnSpc>
            </a:pP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Auto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counting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packing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machine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Sachet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Packing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Machine</a:t>
            </a:r>
            <a:endParaRPr sz="1000">
              <a:latin typeface="Arial MT"/>
              <a:cs typeface="Arial MT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10260" y="5421261"/>
            <a:ext cx="48755" cy="4875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10260" y="5588901"/>
            <a:ext cx="48755" cy="48764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10260" y="5762637"/>
            <a:ext cx="48755" cy="48764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944432" y="5424309"/>
            <a:ext cx="48768" cy="4876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944432" y="5591945"/>
            <a:ext cx="48768" cy="48768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944432" y="5765681"/>
            <a:ext cx="48768" cy="48768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10260" y="5927229"/>
            <a:ext cx="48755" cy="48764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1652228" y="6580571"/>
            <a:ext cx="197485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6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8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lang="en-GB"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177"/>
            <a:ext cx="12189460" cy="6858000"/>
            <a:chOff x="0" y="2177"/>
            <a:chExt cx="1218946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2177"/>
              <a:ext cx="12189460" cy="6858000"/>
            </a:xfrm>
            <a:custGeom>
              <a:avLst/>
              <a:gdLst/>
              <a:ahLst/>
              <a:cxnLst/>
              <a:rect l="l" t="t" r="r" b="b"/>
              <a:pathLst>
                <a:path w="12189460" h="6858000">
                  <a:moveTo>
                    <a:pt x="0" y="6858000"/>
                  </a:moveTo>
                  <a:lnTo>
                    <a:pt x="12188952" y="6858000"/>
                  </a:lnTo>
                  <a:lnTo>
                    <a:pt x="12188952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E0C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184"/>
              <a:ext cx="12188952" cy="98753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5973" y="212902"/>
            <a:ext cx="553910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80" dirty="0">
                <a:latin typeface="Roboto Slab" pitchFamily="2" charset="0"/>
                <a:ea typeface="Roboto Slab" pitchFamily="2" charset="0"/>
                <a:cs typeface="Times New Roman"/>
              </a:rPr>
              <a:t>PRODUCT</a:t>
            </a:r>
            <a:r>
              <a:rPr lang="en-GB" sz="4000" spc="-80" dirty="0">
                <a:latin typeface="Roboto Slab" pitchFamily="2" charset="0"/>
                <a:ea typeface="Roboto Slab" pitchFamily="2" charset="0"/>
                <a:cs typeface="Times New Roman"/>
              </a:rPr>
              <a:t> SHOWCASE</a:t>
            </a:r>
            <a:r>
              <a:rPr sz="4000" spc="-105" dirty="0">
                <a:latin typeface="Roboto Slab" pitchFamily="2" charset="0"/>
                <a:ea typeface="Roboto Slab" pitchFamily="2" charset="0"/>
                <a:cs typeface="Times New Roman"/>
              </a:rPr>
              <a:t> </a:t>
            </a:r>
            <a:endParaRPr sz="4000" dirty="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524897"/>
            <a:ext cx="12188952" cy="33310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34822" y="1241907"/>
            <a:ext cx="11513820" cy="1336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produce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wide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high-quality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pharmaceuticals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supplements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various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brands.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Below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selection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Pharma’s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finished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under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ZEMVELO</a:t>
            </a:r>
            <a:r>
              <a:rPr sz="1000" spc="-50" dirty="0">
                <a:solidFill>
                  <a:srgbClr val="383838"/>
                </a:solidFill>
                <a:latin typeface="MS UI Gothic"/>
                <a:cs typeface="MS UI Gothic"/>
              </a:rPr>
              <a:t>Ⓡ</a:t>
            </a:r>
            <a:r>
              <a:rPr sz="1000" spc="229" dirty="0">
                <a:solidFill>
                  <a:srgbClr val="383838"/>
                </a:solidFill>
                <a:latin typeface="MS UI Gothic"/>
                <a:cs typeface="MS UI Gothic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brand: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Arial MT"/>
              <a:cs typeface="Arial MT"/>
            </a:endParaRPr>
          </a:p>
          <a:p>
            <a:pPr marL="5383530" marR="5080" algn="just">
              <a:lnSpc>
                <a:spcPct val="133300"/>
              </a:lnSpc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ZEMVELO</a:t>
            </a:r>
            <a:r>
              <a:rPr sz="1000" spc="-50" dirty="0">
                <a:solidFill>
                  <a:srgbClr val="383838"/>
                </a:solidFill>
                <a:latin typeface="MS UI Gothic"/>
                <a:cs typeface="MS UI Gothic"/>
              </a:rPr>
              <a:t>Ⓡ</a:t>
            </a:r>
            <a:r>
              <a:rPr sz="1000" spc="-65" dirty="0">
                <a:solidFill>
                  <a:srgbClr val="383838"/>
                </a:solidFill>
                <a:latin typeface="MS UI Gothic"/>
                <a:cs typeface="MS UI Gothic"/>
              </a:rPr>
              <a:t>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a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range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Sacha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Inchi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Oil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available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softgel,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liquid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sachet,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bottle,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chocolate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seed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form.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Made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using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state-of-the-art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manufacturing and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supported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by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active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R&amp;D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that identifies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functional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components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Sacha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Inchi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oil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precisely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extracts,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improves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preserves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its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contents,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proud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ZEMVELO</a:t>
            </a:r>
            <a:r>
              <a:rPr sz="1000" spc="-50" dirty="0">
                <a:solidFill>
                  <a:srgbClr val="383838"/>
                </a:solidFill>
                <a:latin typeface="MS UI Gothic"/>
                <a:cs typeface="MS UI Gothic"/>
              </a:rPr>
              <a:t>Ⓡ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Sacha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Inchi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which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capture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essence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Amazonian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fruit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all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its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goodness.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83337" y="1435372"/>
            <a:ext cx="11905615" cy="5108575"/>
            <a:chOff x="0" y="1419504"/>
            <a:chExt cx="11905615" cy="510857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4688" y="4531512"/>
              <a:ext cx="6400800" cy="199643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93407" y="5336178"/>
              <a:ext cx="752855" cy="7559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4592" y="5333136"/>
              <a:ext cx="761987" cy="75894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06256" y="5333136"/>
              <a:ext cx="758951" cy="75894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37064" y="5336178"/>
              <a:ext cx="755903" cy="75895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030711" y="5333136"/>
              <a:ext cx="755903" cy="75894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88623" y="5549538"/>
              <a:ext cx="658368" cy="3444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66232" y="5336184"/>
              <a:ext cx="749808" cy="75284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1419504"/>
              <a:ext cx="4968240" cy="5102345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5710097" y="2839834"/>
            <a:ext cx="6137910" cy="2121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5" dirty="0">
                <a:solidFill>
                  <a:srgbClr val="24648A"/>
                </a:solidFill>
                <a:latin typeface="Microsoft Sans Serif"/>
                <a:cs typeface="Microsoft Sans Serif"/>
              </a:rPr>
              <a:t>CERTIFICATIONS</a:t>
            </a:r>
            <a:endParaRPr sz="28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11100"/>
              </a:lnSpc>
              <a:spcBef>
                <a:spcPts val="1700"/>
              </a:spcBef>
            </a:pPr>
            <a:r>
              <a:rPr sz="1200" spc="-75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35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is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capable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scaling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up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production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383838"/>
                </a:solidFill>
                <a:latin typeface="Arial MT"/>
                <a:cs typeface="Arial MT"/>
              </a:rPr>
              <a:t>while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ensuring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15" dirty="0">
                <a:solidFill>
                  <a:srgbClr val="383838"/>
                </a:solidFill>
                <a:latin typeface="Arial MT"/>
                <a:cs typeface="Arial MT"/>
              </a:rPr>
              <a:t>food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safety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standards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383838"/>
                </a:solidFill>
                <a:latin typeface="Arial MT"/>
                <a:cs typeface="Arial MT"/>
              </a:rPr>
              <a:t>legal </a:t>
            </a:r>
            <a:r>
              <a:rPr sz="1200" spc="-3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compliance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for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benefit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customers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businesses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383838"/>
                </a:solidFill>
                <a:latin typeface="Arial MT"/>
                <a:cs typeface="Arial MT"/>
              </a:rPr>
              <a:t>that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serve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them.</a:t>
            </a:r>
            <a:r>
              <a:rPr sz="1200" spc="-60" dirty="0">
                <a:solidFill>
                  <a:srgbClr val="383838"/>
                </a:solidFill>
                <a:latin typeface="Arial MT"/>
                <a:cs typeface="Arial MT"/>
              </a:rPr>
              <a:t> We 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maintain</a:t>
            </a:r>
            <a:r>
              <a:rPr sz="1200" spc="-5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383838"/>
                </a:solidFill>
                <a:latin typeface="Arial MT"/>
                <a:cs typeface="Arial MT"/>
              </a:rPr>
              <a:t>full </a:t>
            </a:r>
            <a:r>
              <a:rPr sz="1200" spc="-3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compliance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international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standards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10" dirty="0">
                <a:solidFill>
                  <a:srgbClr val="383838"/>
                </a:solidFill>
                <a:latin typeface="Arial MT"/>
                <a:cs typeface="Arial MT"/>
              </a:rPr>
              <a:t>of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quality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383838"/>
                </a:solidFill>
                <a:latin typeface="Arial MT"/>
                <a:cs typeface="Arial MT"/>
              </a:rPr>
              <a:t>safety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2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383838"/>
                </a:solidFill>
                <a:latin typeface="Arial MT"/>
                <a:cs typeface="Arial MT"/>
              </a:rPr>
              <a:t>certifications</a:t>
            </a:r>
            <a:r>
              <a:rPr sz="12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200" spc="-25" dirty="0">
                <a:solidFill>
                  <a:srgbClr val="383838"/>
                </a:solidFill>
                <a:latin typeface="Arial MT"/>
                <a:cs typeface="Arial MT"/>
              </a:rPr>
              <a:t>in:</a:t>
            </a:r>
            <a:endParaRPr sz="12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2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2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Arial MT"/>
              <a:cs typeface="Arial MT"/>
            </a:endParaRPr>
          </a:p>
          <a:p>
            <a:pPr marL="148590">
              <a:lnSpc>
                <a:spcPct val="100000"/>
              </a:lnSpc>
              <a:tabLst>
                <a:tab pos="997585" algn="l"/>
                <a:tab pos="1676400" algn="l"/>
                <a:tab pos="3027045" algn="l"/>
                <a:tab pos="3554729" algn="l"/>
                <a:tab pos="4638040" algn="l"/>
                <a:tab pos="5166360" algn="l"/>
              </a:tabLst>
            </a:pPr>
            <a:r>
              <a:rPr sz="2300" b="1" spc="-85" dirty="0">
                <a:solidFill>
                  <a:srgbClr val="FFFFFF"/>
                </a:solidFill>
                <a:latin typeface="Arial"/>
                <a:cs typeface="Arial"/>
              </a:rPr>
              <a:t>ISO	</a:t>
            </a:r>
            <a:r>
              <a:rPr sz="2300" b="1" spc="-45" dirty="0">
                <a:solidFill>
                  <a:srgbClr val="FFFFFF"/>
                </a:solidFill>
                <a:latin typeface="Arial"/>
                <a:cs typeface="Arial"/>
              </a:rPr>
              <a:t>I	</a:t>
            </a:r>
            <a:r>
              <a:rPr sz="2300" b="1" spc="-105" dirty="0">
                <a:solidFill>
                  <a:srgbClr val="FFFFFF"/>
                </a:solidFill>
                <a:latin typeface="Arial"/>
                <a:cs typeface="Arial"/>
              </a:rPr>
              <a:t>HACCP	</a:t>
            </a:r>
            <a:r>
              <a:rPr sz="2300" b="1" spc="-45" dirty="0">
                <a:solidFill>
                  <a:srgbClr val="FFFFFF"/>
                </a:solidFill>
                <a:latin typeface="Arial"/>
                <a:cs typeface="Arial"/>
              </a:rPr>
              <a:t>I	</a:t>
            </a:r>
            <a:r>
              <a:rPr sz="2300" b="1" spc="-90" dirty="0">
                <a:solidFill>
                  <a:srgbClr val="FFFFFF"/>
                </a:solidFill>
                <a:latin typeface="Arial"/>
                <a:cs typeface="Arial"/>
              </a:rPr>
              <a:t>GMP	</a:t>
            </a:r>
            <a:r>
              <a:rPr sz="2300" b="1" spc="-45" dirty="0">
                <a:solidFill>
                  <a:srgbClr val="FFFFFF"/>
                </a:solidFill>
                <a:latin typeface="Arial"/>
                <a:cs typeface="Arial"/>
              </a:rPr>
              <a:t>I	</a:t>
            </a:r>
            <a:r>
              <a:rPr sz="2300" b="1" spc="-55" dirty="0">
                <a:solidFill>
                  <a:srgbClr val="FFFFFF"/>
                </a:solidFill>
                <a:latin typeface="Arial"/>
                <a:cs typeface="Arial"/>
              </a:rPr>
              <a:t>Halal</a:t>
            </a:r>
            <a:endParaRPr sz="23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639498" y="6580832"/>
            <a:ext cx="196215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7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 </a:t>
            </a:r>
            <a:endParaRPr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15" y="0"/>
            <a:ext cx="12186285" cy="6858000"/>
            <a:chOff x="0" y="0"/>
            <a:chExt cx="1218628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44424"/>
              <a:ext cx="12185904" cy="651357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6903720" cy="68579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85904" cy="98755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32927" y="210730"/>
            <a:ext cx="461137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120" dirty="0">
                <a:latin typeface="Roboto Slab" pitchFamily="2" charset="0"/>
                <a:ea typeface="Roboto Slab" pitchFamily="2" charset="0"/>
                <a:cs typeface="Times New Roman"/>
              </a:rPr>
              <a:t>WHY</a:t>
            </a:r>
            <a:r>
              <a:rPr sz="4000" spc="-70" dirty="0">
                <a:latin typeface="Roboto Slab" pitchFamily="2" charset="0"/>
                <a:ea typeface="Roboto Slab" pitchFamily="2" charset="0"/>
                <a:cs typeface="Times New Roman"/>
              </a:rPr>
              <a:t> </a:t>
            </a:r>
            <a:r>
              <a:rPr sz="4000" spc="-125" dirty="0">
                <a:latin typeface="Roboto Slab" pitchFamily="2" charset="0"/>
                <a:ea typeface="Roboto Slab" pitchFamily="2" charset="0"/>
                <a:cs typeface="Times New Roman"/>
              </a:rPr>
              <a:t>CHOOSE</a:t>
            </a:r>
            <a:r>
              <a:rPr lang="en-GB" sz="4000" spc="-125" dirty="0">
                <a:latin typeface="Roboto Slab" pitchFamily="2" charset="0"/>
                <a:ea typeface="Roboto Slab" pitchFamily="2" charset="0"/>
                <a:cs typeface="Times New Roman"/>
              </a:rPr>
              <a:t> US?</a:t>
            </a:r>
            <a:r>
              <a:rPr sz="4000" spc="-70" dirty="0">
                <a:latin typeface="Roboto Slab" pitchFamily="2" charset="0"/>
                <a:ea typeface="Roboto Slab" pitchFamily="2" charset="0"/>
                <a:cs typeface="Times New Roman"/>
              </a:rPr>
              <a:t> </a:t>
            </a:r>
            <a:endParaRPr sz="4000" dirty="0">
              <a:latin typeface="Roboto Slab" pitchFamily="2" charset="0"/>
              <a:ea typeface="Roboto Slab" pitchFamily="2" charset="0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6522719"/>
            <a:ext cx="12185904" cy="33527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31725" y="1592135"/>
            <a:ext cx="18878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" dirty="0">
                <a:solidFill>
                  <a:srgbClr val="165578"/>
                </a:solidFill>
                <a:latin typeface="Arial"/>
                <a:cs typeface="Arial"/>
              </a:rPr>
              <a:t>O</a:t>
            </a:r>
            <a:r>
              <a:rPr sz="2000" b="1" spc="-70" dirty="0">
                <a:solidFill>
                  <a:srgbClr val="165578"/>
                </a:solidFill>
                <a:latin typeface="Arial"/>
                <a:cs typeface="Arial"/>
              </a:rPr>
              <a:t>wn</a:t>
            </a:r>
            <a:r>
              <a:rPr sz="2000" b="1" spc="-40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75" dirty="0">
                <a:solidFill>
                  <a:srgbClr val="165578"/>
                </a:solidFill>
                <a:latin typeface="Arial"/>
                <a:cs typeface="Arial"/>
              </a:rPr>
              <a:t>Plantations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636299" y="6578662"/>
            <a:ext cx="196850" cy="22669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8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1725" y="2078825"/>
            <a:ext cx="5628640" cy="35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owns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manages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its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own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plantation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Johor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Bahru,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Malaysia,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ensuring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a</a:t>
            </a:r>
            <a:r>
              <a:rPr sz="1000" spc="-4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steady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supply</a:t>
            </a:r>
            <a:r>
              <a:rPr sz="1000" spc="-4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-26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quality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raw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materials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maintain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consistent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high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volume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production.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1725" y="2713799"/>
            <a:ext cx="37185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75" dirty="0">
                <a:solidFill>
                  <a:srgbClr val="165578"/>
                </a:solidFill>
                <a:latin typeface="Arial"/>
                <a:cs typeface="Arial"/>
              </a:rPr>
              <a:t>Fair</a:t>
            </a:r>
            <a:r>
              <a:rPr sz="2000" b="1" spc="-45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85" dirty="0">
                <a:solidFill>
                  <a:srgbClr val="165578"/>
                </a:solidFill>
                <a:latin typeface="Arial"/>
                <a:cs typeface="Arial"/>
              </a:rPr>
              <a:t>Trade</a:t>
            </a:r>
            <a:r>
              <a:rPr sz="2000" b="1" spc="-45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75" dirty="0">
                <a:solidFill>
                  <a:srgbClr val="165578"/>
                </a:solidFill>
                <a:latin typeface="Arial"/>
                <a:cs typeface="Arial"/>
              </a:rPr>
              <a:t>Practice</a:t>
            </a:r>
            <a:r>
              <a:rPr sz="2000" b="1" spc="-45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165578"/>
                </a:solidFill>
                <a:latin typeface="Arial"/>
                <a:cs typeface="Arial"/>
              </a:rPr>
              <a:t>With</a:t>
            </a:r>
            <a:r>
              <a:rPr sz="2000" b="1" spc="-40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85" dirty="0">
                <a:solidFill>
                  <a:srgbClr val="165578"/>
                </a:solidFill>
                <a:latin typeface="Arial"/>
                <a:cs typeface="Arial"/>
              </a:rPr>
              <a:t>Farmers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725" y="3200488"/>
            <a:ext cx="565912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8300"/>
              </a:lnSpc>
              <a:spcBef>
                <a:spcPts val="100"/>
              </a:spcBef>
            </a:pP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Pharma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operates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on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a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fair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trade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practice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farmers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we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work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guarantees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purchase </a:t>
            </a:r>
            <a:r>
              <a:rPr sz="1000" spc="-26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harvests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at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agreed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prices. </a:t>
            </a:r>
            <a:r>
              <a:rPr sz="1000" spc="-25" dirty="0">
                <a:solidFill>
                  <a:srgbClr val="383838"/>
                </a:solidFill>
                <a:latin typeface="Arial MT"/>
                <a:cs typeface="Arial MT"/>
              </a:rPr>
              <a:t>In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addition,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farmers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are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free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sell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produce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elsewhere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benefit,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with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60" dirty="0">
                <a:solidFill>
                  <a:srgbClr val="383838"/>
                </a:solidFill>
                <a:latin typeface="Arial MT"/>
                <a:cs typeface="Arial MT"/>
              </a:rPr>
              <a:t>SI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30" dirty="0">
                <a:solidFill>
                  <a:srgbClr val="383838"/>
                </a:solidFill>
                <a:latin typeface="Arial MT"/>
                <a:cs typeface="Arial MT"/>
              </a:rPr>
              <a:t>Pharma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willing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purchase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any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surpluses.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1725" y="4009199"/>
            <a:ext cx="102044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165578"/>
                </a:solidFill>
                <a:latin typeface="Arial"/>
                <a:cs typeface="Arial"/>
              </a:rPr>
              <a:t>N</a:t>
            </a:r>
            <a:r>
              <a:rPr sz="2000" b="1" spc="-75" dirty="0">
                <a:solidFill>
                  <a:srgbClr val="165578"/>
                </a:solidFill>
                <a:latin typeface="Arial"/>
                <a:cs typeface="Arial"/>
              </a:rPr>
              <a:t>o</a:t>
            </a:r>
            <a:r>
              <a:rPr sz="2000" b="1" spc="-40" dirty="0">
                <a:solidFill>
                  <a:srgbClr val="165578"/>
                </a:solidFill>
                <a:latin typeface="Arial"/>
                <a:cs typeface="Arial"/>
              </a:rPr>
              <a:t> </a:t>
            </a:r>
            <a:r>
              <a:rPr sz="2000" b="1" spc="-20" dirty="0">
                <a:solidFill>
                  <a:srgbClr val="165578"/>
                </a:solidFill>
                <a:latin typeface="Arial"/>
                <a:cs typeface="Arial"/>
              </a:rPr>
              <a:t>MOQ</a:t>
            </a:r>
            <a:endParaRPr sz="2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725" y="4495889"/>
            <a:ext cx="5659755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8300"/>
              </a:lnSpc>
              <a:spcBef>
                <a:spcPts val="100"/>
              </a:spcBef>
            </a:pPr>
            <a:r>
              <a:rPr sz="1000" spc="-50" dirty="0">
                <a:solidFill>
                  <a:srgbClr val="383838"/>
                </a:solidFill>
                <a:latin typeface="Arial MT"/>
                <a:cs typeface="Arial MT"/>
              </a:rPr>
              <a:t>We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accept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from anyone regardless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size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 orders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for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many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of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products.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This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gives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small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companies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greater 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access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our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services </a:t>
            </a:r>
            <a:r>
              <a:rPr sz="1000" spc="15" dirty="0">
                <a:solidFill>
                  <a:srgbClr val="383838"/>
                </a:solidFill>
                <a:latin typeface="Arial MT"/>
                <a:cs typeface="Arial MT"/>
              </a:rPr>
              <a:t>to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grow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and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overcome </a:t>
            </a:r>
            <a:r>
              <a:rPr sz="1000" spc="5" dirty="0">
                <a:solidFill>
                  <a:srgbClr val="383838"/>
                </a:solidFill>
                <a:latin typeface="Arial MT"/>
                <a:cs typeface="Arial MT"/>
              </a:rPr>
              <a:t>the </a:t>
            </a:r>
            <a:r>
              <a:rPr sz="1000" spc="1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challenges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small 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businesses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face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383838"/>
                </a:solidFill>
                <a:latin typeface="Arial MT"/>
                <a:cs typeface="Arial MT"/>
              </a:rPr>
              <a:t>at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this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critical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stage</a:t>
            </a:r>
            <a:r>
              <a:rPr sz="1000" spc="-15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spc="-5" dirty="0">
                <a:solidFill>
                  <a:srgbClr val="383838"/>
                </a:solidFill>
                <a:latin typeface="Arial MT"/>
                <a:cs typeface="Arial MT"/>
              </a:rPr>
              <a:t>in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their</a:t>
            </a:r>
            <a:r>
              <a:rPr sz="1000" spc="-20" dirty="0">
                <a:solidFill>
                  <a:srgbClr val="383838"/>
                </a:solidFill>
                <a:latin typeface="Arial MT"/>
                <a:cs typeface="Arial MT"/>
              </a:rPr>
              <a:t> </a:t>
            </a:r>
            <a:r>
              <a:rPr sz="1000" dirty="0">
                <a:solidFill>
                  <a:srgbClr val="383838"/>
                </a:solidFill>
                <a:latin typeface="Arial MT"/>
                <a:cs typeface="Arial MT"/>
              </a:rPr>
              <a:t>development.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6" name="object 12"/>
          <p:cNvSpPr txBox="1"/>
          <p:nvPr/>
        </p:nvSpPr>
        <p:spPr>
          <a:xfrm>
            <a:off x="334770" y="6578674"/>
            <a:ext cx="233223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lang="en-GB" sz="1200" b="1" spc="5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Microsoft Sans Serif"/>
              </a:rPr>
              <a:t>SI PHARMA PTE LTD</a:t>
            </a:r>
            <a:endParaRPr sz="1200" b="1" dirty="0">
              <a:latin typeface="Roboto Slab" pitchFamily="2" charset="0"/>
              <a:ea typeface="Roboto Slab" pitchFamily="2" charset="0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1674</Words>
  <Application>Microsoft Macintosh PowerPoint</Application>
  <PresentationFormat>Widescreen</PresentationFormat>
  <Paragraphs>136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 MT</vt:lpstr>
      <vt:lpstr>MS UI Gothic</vt:lpstr>
      <vt:lpstr>Proxima Nova Cn Rg</vt:lpstr>
      <vt:lpstr>Roboto Slab</vt:lpstr>
      <vt:lpstr>Arial</vt:lpstr>
      <vt:lpstr>Calibri</vt:lpstr>
      <vt:lpstr>Microsoft Sans Serif</vt:lpstr>
      <vt:lpstr>Times New Roman</vt:lpstr>
      <vt:lpstr>Trebuchet MS</vt:lpstr>
      <vt:lpstr>Office Theme</vt:lpstr>
      <vt:lpstr>PowerPoint Presentation</vt:lpstr>
      <vt:lpstr>ABOUT US</vt:lpstr>
      <vt:lpstr>PowerPoint Presentation</vt:lpstr>
      <vt:lpstr>OUR SERVICES</vt:lpstr>
      <vt:lpstr>OEM/ODM MANUFACTURING</vt:lpstr>
      <vt:lpstr>PRODUCT PROCESSING </vt:lpstr>
      <vt:lpstr>PRODUCT PACKING</vt:lpstr>
      <vt:lpstr>PRODUCT SHOWCASE </vt:lpstr>
      <vt:lpstr>WHY CHOOSE US? </vt:lpstr>
      <vt:lpstr>SACHA INCHI OIL PRODUCT</vt:lpstr>
      <vt:lpstr>SI PHARMA PTE LTD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pages</dc:title>
  <dc:creator>SERVER 2</dc:creator>
  <cp:lastModifiedBy>vivian tee</cp:lastModifiedBy>
  <cp:revision>12</cp:revision>
  <dcterms:created xsi:type="dcterms:W3CDTF">2022-06-16T06:09:17Z</dcterms:created>
  <dcterms:modified xsi:type="dcterms:W3CDTF">2022-06-24T04:28:07Z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2022-06-16T00:00:00Z</vt:filetime>
  </property>
  <property fmtid="{D5CDD505-2E9C-101B-9397-08002B2CF9AE}" pid="3" name="Creator">
    <vt:lpwstr>Adobe Illustrator 25.0 (Windows)</vt:lpwstr>
  </property>
  <property fmtid="{D5CDD505-2E9C-101B-9397-08002B2CF9AE}" pid="4" name="LastSaved">
    <vt:filetime>2022-06-16T00:00:00Z</vt:filetime>
  </property>
</Properties>
</file>